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1" r:id="rId4"/>
    <p:sldMasterId id="2147483722" r:id="rId5"/>
    <p:sldMasterId id="2147483723" r:id="rId6"/>
    <p:sldMasterId id="2147483724" r:id="rId7"/>
    <p:sldMasterId id="2147483725" r:id="rId8"/>
    <p:sldMasterId id="2147483726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</p:sldIdLst>
  <p:sldSz cy="5143500" cx="9144000"/>
  <p:notesSz cx="6858000" cy="9144000"/>
  <p:embeddedFontLst>
    <p:embeddedFont>
      <p:font typeface="Helvetica Neue"/>
      <p:regular r:id="rId83"/>
      <p:bold r:id="rId84"/>
      <p:italic r:id="rId85"/>
      <p:boldItalic r:id="rId86"/>
    </p:embeddedFont>
    <p:embeddedFont>
      <p:font typeface="Helvetica Neue Light"/>
      <p:regular r:id="rId87"/>
      <p:bold r:id="rId88"/>
      <p:italic r:id="rId89"/>
      <p:boldItalic r:id="rId90"/>
    </p:embeddedFont>
    <p:embeddedFont>
      <p:font typeface="Gill Sans"/>
      <p:regular r:id="rId91"/>
      <p:bold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Mien Dinh"/>
  <p:cmAuthor clrIdx="1" id="1" initials="" lastIdx="1" name="Sung Kim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84" Type="http://schemas.openxmlformats.org/officeDocument/2006/relationships/font" Target="fonts/HelveticaNeue-bold.fntdata"/><Relationship Id="rId83" Type="http://schemas.openxmlformats.org/officeDocument/2006/relationships/font" Target="fonts/HelveticaNeue-regular.fntdata"/><Relationship Id="rId42" Type="http://schemas.openxmlformats.org/officeDocument/2006/relationships/slide" Target="slides/slide32.xml"/><Relationship Id="rId86" Type="http://schemas.openxmlformats.org/officeDocument/2006/relationships/font" Target="fonts/HelveticaNeue-boldItalic.fntdata"/><Relationship Id="rId41" Type="http://schemas.openxmlformats.org/officeDocument/2006/relationships/slide" Target="slides/slide31.xml"/><Relationship Id="rId85" Type="http://schemas.openxmlformats.org/officeDocument/2006/relationships/font" Target="fonts/HelveticaNeue-italic.fntdata"/><Relationship Id="rId44" Type="http://schemas.openxmlformats.org/officeDocument/2006/relationships/slide" Target="slides/slide34.xml"/><Relationship Id="rId88" Type="http://schemas.openxmlformats.org/officeDocument/2006/relationships/font" Target="fonts/HelveticaNeueLight-bold.fntdata"/><Relationship Id="rId43" Type="http://schemas.openxmlformats.org/officeDocument/2006/relationships/slide" Target="slides/slide33.xml"/><Relationship Id="rId87" Type="http://schemas.openxmlformats.org/officeDocument/2006/relationships/font" Target="fonts/HelveticaNeueLight-regular.fntdata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89" Type="http://schemas.openxmlformats.org/officeDocument/2006/relationships/font" Target="fonts/HelveticaNeueLight-italic.fntdata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31" Type="http://schemas.openxmlformats.org/officeDocument/2006/relationships/slide" Target="slides/slide21.xml"/><Relationship Id="rId75" Type="http://schemas.openxmlformats.org/officeDocument/2006/relationships/slide" Target="slides/slide65.xml"/><Relationship Id="rId30" Type="http://schemas.openxmlformats.org/officeDocument/2006/relationships/slide" Target="slides/slide20.xml"/><Relationship Id="rId74" Type="http://schemas.openxmlformats.org/officeDocument/2006/relationships/slide" Target="slides/slide64.xml"/><Relationship Id="rId33" Type="http://schemas.openxmlformats.org/officeDocument/2006/relationships/slide" Target="slides/slide23.xml"/><Relationship Id="rId77" Type="http://schemas.openxmlformats.org/officeDocument/2006/relationships/slide" Target="slides/slide67.xml"/><Relationship Id="rId32" Type="http://schemas.openxmlformats.org/officeDocument/2006/relationships/slide" Target="slides/slide22.xml"/><Relationship Id="rId76" Type="http://schemas.openxmlformats.org/officeDocument/2006/relationships/slide" Target="slides/slide66.xml"/><Relationship Id="rId35" Type="http://schemas.openxmlformats.org/officeDocument/2006/relationships/slide" Target="slides/slide25.xml"/><Relationship Id="rId79" Type="http://schemas.openxmlformats.org/officeDocument/2006/relationships/slide" Target="slides/slide69.xml"/><Relationship Id="rId34" Type="http://schemas.openxmlformats.org/officeDocument/2006/relationships/slide" Target="slides/slide24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22" Type="http://schemas.openxmlformats.org/officeDocument/2006/relationships/slide" Target="slides/slide12.xml"/><Relationship Id="rId66" Type="http://schemas.openxmlformats.org/officeDocument/2006/relationships/slide" Target="slides/slide56.xml"/><Relationship Id="rId21" Type="http://schemas.openxmlformats.org/officeDocument/2006/relationships/slide" Target="slides/slide11.xml"/><Relationship Id="rId65" Type="http://schemas.openxmlformats.org/officeDocument/2006/relationships/slide" Target="slides/slide55.xml"/><Relationship Id="rId24" Type="http://schemas.openxmlformats.org/officeDocument/2006/relationships/slide" Target="slides/slide14.xml"/><Relationship Id="rId68" Type="http://schemas.openxmlformats.org/officeDocument/2006/relationships/slide" Target="slides/slide58.xml"/><Relationship Id="rId23" Type="http://schemas.openxmlformats.org/officeDocument/2006/relationships/slide" Target="slides/slide13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slide" Target="slides/slide5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91" Type="http://schemas.openxmlformats.org/officeDocument/2006/relationships/font" Target="fonts/GillSans-regular.fntdata"/><Relationship Id="rId90" Type="http://schemas.openxmlformats.org/officeDocument/2006/relationships/font" Target="fonts/HelveticaNeueLight-boldItalic.fntdata"/><Relationship Id="rId92" Type="http://schemas.openxmlformats.org/officeDocument/2006/relationships/font" Target="fonts/GillSans-bold.fntdata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05-27T05:53:54.863">
    <p:pos x="6000" y="0"/>
    <p:text>before doing back propagation, Network stores derivative of all gates which later use for the chain rule :-)</p:text>
  </p:cm>
  <p:cm authorId="1" idx="1" dt="2017-05-26T17:46:29.445">
    <p:pos x="6000" y="100"/>
    <p:text>Yes! That's what we are going to explain. Is it not clear or should I make it more clear?</p:text>
  </p:cm>
  <p:cm authorId="0" idx="2" dt="2017-05-27T05:53:54.863">
    <p:pos x="6000" y="200"/>
    <p:text>yes, I think you should :-). First time, I don't know why how to get derivative of final gate, I only understand when I move forward a couple of slides and comeback.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6" name="Shape 5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7" name="Shape 5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4" name="Shape 5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0" name="Shape 5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4" name="Shape 5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2" name="Shape 5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8" name="Shape 5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4" name="Shape 5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5" name="Shape 6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0" name="Shape 6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7" name="Shape 6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4" name="Shape 6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2" name="Shape 6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8" name="Shape 6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5" name="Shape 6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3" name="Shape 6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0" name="Shape 6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1" name="Shape 6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8" name="Shape 7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9" name="Shape 7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6" name="Shape 7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Shape 7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1" name="Shape 7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5" name="Shape 7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171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5" name="Shape 78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171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4" name="Shape 8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171450" lvl="0" rtl="0">
              <a:lnSpc>
                <a:spcPct val="115000"/>
              </a:lnSpc>
              <a:spcBef>
                <a:spcPts val="0"/>
              </a:spcBef>
              <a:buSzPct val="57894"/>
              <a:buNone/>
            </a:pP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4" name="Shape 84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1" name="Shape 8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6" name="Shape 9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9" name="Shape 9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7" name="Shape 97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3" name="Shape 10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0" name="Shape 107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Shape 11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0" name="Shape 11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(5)\frac{\partial{E}}{\partial{w}}=\frac{\partial{E}}{\partial{o}}{\color{cyan}\frac{\partial{o}}{\partial{w}}}={\color{cyan}a_0^T}\frac{\partial{E}}{\partial{o}}={\color{cyan}a_0^T}(a_1-t)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7" name="Shape 11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(5)\frac{\partial{E}}{\partial{w}}=\frac{\partial{E}}{\partial{o}}{\color{cyan}\frac{\partial{o}}{\partial{w}}}={\color{cyan}a_0^T}\frac{\partial{E}}{\partial{o}}={\color{cyan}a_0^T}(a_1-t)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7" name="Shape 12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Shape 12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6" name="Shape 12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7" name="Shape 130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Shape 13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8" name="Shape 13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Shape 1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Shape 1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har char="●"/>
              <a:defRPr/>
            </a:lvl1pPr>
            <a:lvl2pPr lvl="1" algn="ctr">
              <a:spcBef>
                <a:spcPts val="0"/>
              </a:spcBef>
              <a:buChar char="○"/>
              <a:defRPr/>
            </a:lvl2pPr>
            <a:lvl3pPr lvl="2" algn="ctr">
              <a:spcBef>
                <a:spcPts val="0"/>
              </a:spcBef>
              <a:buChar char="■"/>
              <a:defRPr/>
            </a:lvl3pPr>
            <a:lvl4pPr lvl="3" algn="ctr">
              <a:spcBef>
                <a:spcPts val="0"/>
              </a:spcBef>
              <a:buChar char="●"/>
              <a:defRPr/>
            </a:lvl4pPr>
            <a:lvl5pPr lvl="4" algn="ctr">
              <a:spcBef>
                <a:spcPts val="0"/>
              </a:spcBef>
              <a:buChar char="○"/>
              <a:defRPr/>
            </a:lvl5pPr>
            <a:lvl6pPr lvl="5" algn="ctr">
              <a:spcBef>
                <a:spcPts val="0"/>
              </a:spcBef>
              <a:buChar char="■"/>
              <a:defRPr/>
            </a:lvl6pPr>
            <a:lvl7pPr lvl="6" algn="ctr">
              <a:spcBef>
                <a:spcPts val="0"/>
              </a:spcBef>
              <a:buChar char="●"/>
              <a:defRPr/>
            </a:lvl7pPr>
            <a:lvl8pPr lvl="7" algn="ctr">
              <a:spcBef>
                <a:spcPts val="0"/>
              </a:spcBef>
              <a:buChar char="○"/>
              <a:defRPr/>
            </a:lvl8pPr>
            <a:lvl9pPr lvl="8" algn="ctr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rIns="58925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○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■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○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669726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69726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778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778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pic"/>
          </p:nvPr>
        </p:nvSpPr>
        <p:spPr>
          <a:xfrm>
            <a:off x="1129605" y="334863"/>
            <a:ext cx="6876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778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778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892968" y="3542853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rIns="58925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892968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○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■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○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4437983" y="4875609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892968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pic"/>
          </p:nvPr>
        </p:nvSpPr>
        <p:spPr>
          <a:xfrm>
            <a:off x="4723804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778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778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669726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rIns="58925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69726" y="2511474"/>
            <a:ext cx="37506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○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■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○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669726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pic"/>
          </p:nvPr>
        </p:nvSpPr>
        <p:spPr>
          <a:xfrm>
            <a:off x="4723804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778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778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Shape 80"/>
          <p:cNvSpPr txBox="1"/>
          <p:nvPr>
            <p:ph type="title"/>
          </p:nvPr>
        </p:nvSpPr>
        <p:spPr>
          <a:xfrm>
            <a:off x="669726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69726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/>
          <a:lstStyle>
            <a:lvl1pPr indent="-127000" lvl="0" marL="21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444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27000" lvl="2" marL="66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39700" lvl="3" marL="889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1104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669726" y="669726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778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778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pic"/>
          </p:nvPr>
        </p:nvSpPr>
        <p:spPr>
          <a:xfrm>
            <a:off x="4723804" y="2685603"/>
            <a:ext cx="3750600" cy="1988999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778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778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Shape 88"/>
          <p:cNvSpPr/>
          <p:nvPr>
            <p:ph idx="3" type="pic"/>
          </p:nvPr>
        </p:nvSpPr>
        <p:spPr>
          <a:xfrm>
            <a:off x="4728176" y="468808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778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778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Shape 89"/>
          <p:cNvSpPr/>
          <p:nvPr>
            <p:ph idx="4" type="pic"/>
          </p:nvPr>
        </p:nvSpPr>
        <p:spPr>
          <a:xfrm>
            <a:off x="669726" y="468808"/>
            <a:ext cx="37506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778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778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892968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●"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778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778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2" type="body"/>
          </p:nvPr>
        </p:nvSpPr>
        <p:spPr>
          <a:xfrm>
            <a:off x="892968" y="2250281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●"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778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778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778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778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1812726" y="265211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Char char="○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Char char="■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Char char="○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4482330" y="4882306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80210" y="1460003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82330" y="4882306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1812726" y="1460003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82330" y="4882306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1645294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1645294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812726" y="265211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■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/>
            </a:lvl1pPr>
            <a:lvl2pPr lvl="1">
              <a:spcBef>
                <a:spcPts val="0"/>
              </a:spcBef>
              <a:buChar char="○"/>
              <a:defRPr/>
            </a:lvl2pPr>
            <a:lvl3pPr lvl="2">
              <a:spcBef>
                <a:spcPts val="0"/>
              </a:spcBef>
              <a:buChar char="■"/>
              <a:defRPr/>
            </a:lvl3pPr>
            <a:lvl4pPr lvl="3">
              <a:spcBef>
                <a:spcPts val="0"/>
              </a:spcBef>
              <a:buChar char="●"/>
              <a:defRPr/>
            </a:lvl4pPr>
            <a:lvl5pPr lvl="4">
              <a:spcBef>
                <a:spcPts val="0"/>
              </a:spcBef>
              <a:buChar char="○"/>
              <a:defRPr/>
            </a:lvl5pPr>
            <a:lvl6pPr lvl="5">
              <a:spcBef>
                <a:spcPts val="0"/>
              </a:spcBef>
              <a:buChar char="■"/>
              <a:defRPr/>
            </a:lvl6pPr>
            <a:lvl7pPr lvl="6">
              <a:spcBef>
                <a:spcPts val="0"/>
              </a:spcBef>
              <a:buChar char="●"/>
              <a:defRPr/>
            </a:lvl7pPr>
            <a:lvl8pPr lvl="7">
              <a:spcBef>
                <a:spcPts val="0"/>
              </a:spcBef>
              <a:buChar char="○"/>
              <a:defRPr/>
            </a:lvl8pPr>
            <a:lvl9pPr lvl="8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pic"/>
          </p:nvPr>
        </p:nvSpPr>
        <p:spPr>
          <a:xfrm>
            <a:off x="1990203" y="334862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" name="Shape 128"/>
          <p:cNvSpPr txBox="1"/>
          <p:nvPr>
            <p:ph type="title"/>
          </p:nvPr>
        </p:nvSpPr>
        <p:spPr>
          <a:xfrm>
            <a:off x="1812726" y="3542853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■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1812726" y="1701105"/>
            <a:ext cx="5518500" cy="1741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pic"/>
          </p:nvPr>
        </p:nvSpPr>
        <p:spPr>
          <a:xfrm>
            <a:off x="4685853" y="334862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" name="Shape 136"/>
          <p:cNvSpPr txBox="1"/>
          <p:nvPr>
            <p:ph type="title"/>
          </p:nvPr>
        </p:nvSpPr>
        <p:spPr>
          <a:xfrm>
            <a:off x="1645294" y="334862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1645294" y="2511474"/>
            <a:ext cx="2812800" cy="21632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■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645294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pic"/>
          </p:nvPr>
        </p:nvSpPr>
        <p:spPr>
          <a:xfrm>
            <a:off x="4685853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" name="Shape 144"/>
          <p:cNvSpPr txBox="1"/>
          <p:nvPr>
            <p:ph type="title"/>
          </p:nvPr>
        </p:nvSpPr>
        <p:spPr>
          <a:xfrm>
            <a:off x="1645294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164529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1645294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pic"/>
          </p:nvPr>
        </p:nvSpPr>
        <p:spPr>
          <a:xfrm>
            <a:off x="4685853" y="2685603"/>
            <a:ext cx="2812800" cy="1988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" name="Shape 152"/>
          <p:cNvSpPr/>
          <p:nvPr>
            <p:ph idx="3" type="pic"/>
          </p:nvPr>
        </p:nvSpPr>
        <p:spPr>
          <a:xfrm>
            <a:off x="4689132" y="468808"/>
            <a:ext cx="2812799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Shape 153"/>
          <p:cNvSpPr/>
          <p:nvPr>
            <p:ph idx="4" type="pic"/>
          </p:nvPr>
        </p:nvSpPr>
        <p:spPr>
          <a:xfrm>
            <a:off x="1645294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1812726" y="3355329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●"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●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1812726" y="265211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Char char="○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Char char="■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Char char="○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4482330" y="4882306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4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4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180210" y="1460003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4482330" y="4882306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1812726" y="265211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Char char="■"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pic"/>
          </p:nvPr>
        </p:nvSpPr>
        <p:spPr>
          <a:xfrm>
            <a:off x="1990203" y="334862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Shape 182"/>
          <p:cNvSpPr txBox="1"/>
          <p:nvPr>
            <p:ph type="title"/>
          </p:nvPr>
        </p:nvSpPr>
        <p:spPr>
          <a:xfrm>
            <a:off x="1812726" y="3542853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Char char="■"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1812726" y="1701105"/>
            <a:ext cx="5518500" cy="1741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pic"/>
          </p:nvPr>
        </p:nvSpPr>
        <p:spPr>
          <a:xfrm>
            <a:off x="4685853" y="334862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Shape 190"/>
          <p:cNvSpPr txBox="1"/>
          <p:nvPr>
            <p:ph type="title"/>
          </p:nvPr>
        </p:nvSpPr>
        <p:spPr>
          <a:xfrm>
            <a:off x="1645294" y="334862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1645294" y="2511474"/>
            <a:ext cx="2812800" cy="21632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Char char="■"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645294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1645294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1645294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pic"/>
          </p:nvPr>
        </p:nvSpPr>
        <p:spPr>
          <a:xfrm>
            <a:off x="4685853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Shape 202"/>
          <p:cNvSpPr txBox="1"/>
          <p:nvPr>
            <p:ph type="title"/>
          </p:nvPr>
        </p:nvSpPr>
        <p:spPr>
          <a:xfrm>
            <a:off x="1645294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164529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1645294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pic"/>
          </p:nvPr>
        </p:nvSpPr>
        <p:spPr>
          <a:xfrm>
            <a:off x="4685853" y="2685603"/>
            <a:ext cx="2812800" cy="1988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Shape 210"/>
          <p:cNvSpPr/>
          <p:nvPr>
            <p:ph idx="3" type="pic"/>
          </p:nvPr>
        </p:nvSpPr>
        <p:spPr>
          <a:xfrm>
            <a:off x="4689132" y="468808"/>
            <a:ext cx="2812799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Shape 211"/>
          <p:cNvSpPr/>
          <p:nvPr>
            <p:ph idx="4" type="pic"/>
          </p:nvPr>
        </p:nvSpPr>
        <p:spPr>
          <a:xfrm>
            <a:off x="1645294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1812726" y="3355329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Char char="●"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Shape 21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Char char="●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1812726" y="1460003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Shape 223"/>
          <p:cNvSpPr txBox="1"/>
          <p:nvPr>
            <p:ph idx="12" type="sldNum"/>
          </p:nvPr>
        </p:nvSpPr>
        <p:spPr>
          <a:xfrm>
            <a:off x="4482330" y="4882306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1812726" y="1460003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4482330" y="4882306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449745" y="229117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1812726" y="265211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○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■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○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4482330" y="4882306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1812726" y="1460003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4482330" y="4882306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180210" y="1460003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4482330" y="4882306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1645294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1645294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2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449745" y="229117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Shape 25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1812726" y="1460003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Shape 259"/>
          <p:cNvSpPr txBox="1"/>
          <p:nvPr>
            <p:ph idx="12" type="sldNum"/>
          </p:nvPr>
        </p:nvSpPr>
        <p:spPr>
          <a:xfrm>
            <a:off x="4482330" y="4882306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1812726" y="265211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■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Shape 263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pic"/>
          </p:nvPr>
        </p:nvSpPr>
        <p:spPr>
          <a:xfrm>
            <a:off x="1990203" y="334862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Shape 266"/>
          <p:cNvSpPr txBox="1"/>
          <p:nvPr>
            <p:ph type="title"/>
          </p:nvPr>
        </p:nvSpPr>
        <p:spPr>
          <a:xfrm>
            <a:off x="1812726" y="3542853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■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Shape 26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1812726" y="1701105"/>
            <a:ext cx="5518500" cy="1741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Shape 271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pic"/>
          </p:nvPr>
        </p:nvSpPr>
        <p:spPr>
          <a:xfrm>
            <a:off x="4685853" y="334862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Shape 274"/>
          <p:cNvSpPr txBox="1"/>
          <p:nvPr>
            <p:ph type="title"/>
          </p:nvPr>
        </p:nvSpPr>
        <p:spPr>
          <a:xfrm>
            <a:off x="1645294" y="334862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1645294" y="2511474"/>
            <a:ext cx="2812800" cy="21632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■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Shape 276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1645294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Shape 279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pic"/>
          </p:nvPr>
        </p:nvSpPr>
        <p:spPr>
          <a:xfrm>
            <a:off x="4685853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Shape 282"/>
          <p:cNvSpPr txBox="1"/>
          <p:nvPr>
            <p:ph type="title"/>
          </p:nvPr>
        </p:nvSpPr>
        <p:spPr>
          <a:xfrm>
            <a:off x="1645294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164529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Shape 284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1645294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Shape 287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pic"/>
          </p:nvPr>
        </p:nvSpPr>
        <p:spPr>
          <a:xfrm>
            <a:off x="4685853" y="2685603"/>
            <a:ext cx="2812800" cy="1988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Shape 290"/>
          <p:cNvSpPr/>
          <p:nvPr>
            <p:ph idx="3" type="pic"/>
          </p:nvPr>
        </p:nvSpPr>
        <p:spPr>
          <a:xfrm>
            <a:off x="4689132" y="468808"/>
            <a:ext cx="2812799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Shape 291"/>
          <p:cNvSpPr/>
          <p:nvPr>
            <p:ph idx="4" type="pic"/>
          </p:nvPr>
        </p:nvSpPr>
        <p:spPr>
          <a:xfrm>
            <a:off x="1645294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Shape 292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1" type="body"/>
          </p:nvPr>
        </p:nvSpPr>
        <p:spPr>
          <a:xfrm>
            <a:off x="1812726" y="3355329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Shape 29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Shape 296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Shape 299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har char="●"/>
              <a:defRPr/>
            </a:lvl1pPr>
            <a:lvl2pPr lvl="1">
              <a:spcBef>
                <a:spcPts val="0"/>
              </a:spcBef>
              <a:buChar char="○"/>
              <a:defRPr/>
            </a:lvl2pPr>
            <a:lvl3pPr lvl="2">
              <a:spcBef>
                <a:spcPts val="0"/>
              </a:spcBef>
              <a:buChar char="■"/>
              <a:defRPr/>
            </a:lvl3pPr>
            <a:lvl4pPr lvl="3">
              <a:spcBef>
                <a:spcPts val="0"/>
              </a:spcBef>
              <a:buChar char="●"/>
              <a:defRPr/>
            </a:lvl4pPr>
            <a:lvl5pPr lvl="4">
              <a:spcBef>
                <a:spcPts val="0"/>
              </a:spcBef>
              <a:buChar char="○"/>
              <a:defRPr/>
            </a:lvl5pPr>
            <a:lvl6pPr lvl="5">
              <a:spcBef>
                <a:spcPts val="0"/>
              </a:spcBef>
              <a:buChar char="■"/>
              <a:defRPr/>
            </a:lvl6pPr>
            <a:lvl7pPr lvl="6">
              <a:spcBef>
                <a:spcPts val="0"/>
              </a:spcBef>
              <a:buChar char="●"/>
              <a:defRPr/>
            </a:lvl7pPr>
            <a:lvl8pPr lvl="7">
              <a:spcBef>
                <a:spcPts val="0"/>
              </a:spcBef>
              <a:buChar char="○"/>
              <a:defRPr/>
            </a:lvl8pPr>
            <a:lvl9pPr lvl="8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●"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18" Type="http://schemas.openxmlformats.org/officeDocument/2006/relationships/theme" Target="../theme/theme7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669726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69726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778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778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1645294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645294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449745" y="229117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449745" y="229117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2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hunkim/DeepLearningZeroToAll/blob/master/lab-09-2-xor-nn.py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4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hyperlink" Target="https://github.com/hunkim/DeepLearningZeroToAll/blob/master/lab-09-4-xor_tensorboard.py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2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8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40.png"/><Relationship Id="rId13" Type="http://schemas.openxmlformats.org/officeDocument/2006/relationships/image" Target="../media/image41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5" Type="http://schemas.openxmlformats.org/officeDocument/2006/relationships/image" Target="../media/image44.png"/><Relationship Id="rId14" Type="http://schemas.openxmlformats.org/officeDocument/2006/relationships/image" Target="../media/image45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medium.com/@karpathy/yes-you-should-understand-backprop-e2f06eab496b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Relationship Id="rId6" Type="http://schemas.openxmlformats.org/officeDocument/2006/relationships/image" Target="../media/image53.png"/><Relationship Id="rId7" Type="http://schemas.openxmlformats.org/officeDocument/2006/relationships/image" Target="../media/image5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Relationship Id="rId6" Type="http://schemas.openxmlformats.org/officeDocument/2006/relationships/image" Target="../media/image53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comments" Target="../comments/comment1.xml"/><Relationship Id="rId4" Type="http://schemas.openxmlformats.org/officeDocument/2006/relationships/image" Target="../media/image52.png"/><Relationship Id="rId5" Type="http://schemas.openxmlformats.org/officeDocument/2006/relationships/image" Target="../media/image54.png"/><Relationship Id="rId6" Type="http://schemas.openxmlformats.org/officeDocument/2006/relationships/image" Target="../media/image57.png"/><Relationship Id="rId7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9" Type="http://schemas.openxmlformats.org/officeDocument/2006/relationships/image" Target="../media/image48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</file>

<file path=ppt/slides/_rels/slide61.xml.rels><?xml version="1.0" encoding="UTF-8" standalone="yes"?><Relationships xmlns="http://schemas.openxmlformats.org/package/2006/relationships"><Relationship Id="rId10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1.png"/></Relationships>
</file>

<file path=ppt/slides/_rels/slide6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59.png"/><Relationship Id="rId13" Type="http://schemas.openxmlformats.org/officeDocument/2006/relationships/image" Target="../media/image66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67.png"/><Relationship Id="rId5" Type="http://schemas.openxmlformats.org/officeDocument/2006/relationships/image" Target="../media/image57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3.png"/></Relationships>
</file>

<file path=ppt/slides/_rels/slide6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59.png"/><Relationship Id="rId13" Type="http://schemas.openxmlformats.org/officeDocument/2006/relationships/image" Target="../media/image66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5" Type="http://schemas.openxmlformats.org/officeDocument/2006/relationships/image" Target="../media/image70.png"/><Relationship Id="rId14" Type="http://schemas.openxmlformats.org/officeDocument/2006/relationships/image" Target="../media/image68.png"/><Relationship Id="rId16" Type="http://schemas.openxmlformats.org/officeDocument/2006/relationships/image" Target="../media/image67.png"/><Relationship Id="rId5" Type="http://schemas.openxmlformats.org/officeDocument/2006/relationships/image" Target="../media/image57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3.png"/></Relationships>
</file>

<file path=ppt/slides/_rels/slide6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59.png"/><Relationship Id="rId13" Type="http://schemas.openxmlformats.org/officeDocument/2006/relationships/image" Target="../media/image66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5" Type="http://schemas.openxmlformats.org/officeDocument/2006/relationships/image" Target="../media/image70.png"/><Relationship Id="rId14" Type="http://schemas.openxmlformats.org/officeDocument/2006/relationships/image" Target="../media/image68.png"/><Relationship Id="rId16" Type="http://schemas.openxmlformats.org/officeDocument/2006/relationships/image" Target="../media/image67.png"/><Relationship Id="rId5" Type="http://schemas.openxmlformats.org/officeDocument/2006/relationships/image" Target="../media/image57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3.png"/></Relationships>
</file>

<file path=ppt/slides/_rels/slide6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59.png"/><Relationship Id="rId13" Type="http://schemas.openxmlformats.org/officeDocument/2006/relationships/image" Target="../media/image66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5" Type="http://schemas.openxmlformats.org/officeDocument/2006/relationships/image" Target="../media/image69.png"/><Relationship Id="rId14" Type="http://schemas.openxmlformats.org/officeDocument/2006/relationships/image" Target="../media/image68.png"/><Relationship Id="rId17" Type="http://schemas.openxmlformats.org/officeDocument/2006/relationships/image" Target="../media/image73.png"/><Relationship Id="rId16" Type="http://schemas.openxmlformats.org/officeDocument/2006/relationships/image" Target="../media/image71.png"/><Relationship Id="rId5" Type="http://schemas.openxmlformats.org/officeDocument/2006/relationships/image" Target="../media/image57.png"/><Relationship Id="rId19" Type="http://schemas.openxmlformats.org/officeDocument/2006/relationships/image" Target="../media/image67.png"/><Relationship Id="rId6" Type="http://schemas.openxmlformats.org/officeDocument/2006/relationships/image" Target="../media/image64.png"/><Relationship Id="rId18" Type="http://schemas.openxmlformats.org/officeDocument/2006/relationships/image" Target="../media/image70.png"/><Relationship Id="rId7" Type="http://schemas.openxmlformats.org/officeDocument/2006/relationships/image" Target="../media/image65.png"/><Relationship Id="rId8" Type="http://schemas.openxmlformats.org/officeDocument/2006/relationships/image" Target="../media/image63.png"/></Relationships>
</file>

<file path=ppt/slides/_rels/slide66.xml.rels><?xml version="1.0" encoding="UTF-8" standalone="yes"?><Relationships xmlns="http://schemas.openxmlformats.org/package/2006/relationships"><Relationship Id="rId20" Type="http://schemas.openxmlformats.org/officeDocument/2006/relationships/image" Target="../media/image76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3" Type="http://schemas.openxmlformats.org/officeDocument/2006/relationships/image" Target="../media/image62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9" Type="http://schemas.openxmlformats.org/officeDocument/2006/relationships/image" Target="../media/image72.png"/><Relationship Id="rId15" Type="http://schemas.openxmlformats.org/officeDocument/2006/relationships/image" Target="../media/image68.png"/><Relationship Id="rId14" Type="http://schemas.openxmlformats.org/officeDocument/2006/relationships/image" Target="../media/image66.png"/><Relationship Id="rId17" Type="http://schemas.openxmlformats.org/officeDocument/2006/relationships/image" Target="../media/image71.png"/><Relationship Id="rId16" Type="http://schemas.openxmlformats.org/officeDocument/2006/relationships/image" Target="../media/image69.png"/><Relationship Id="rId5" Type="http://schemas.openxmlformats.org/officeDocument/2006/relationships/image" Target="../media/image57.png"/><Relationship Id="rId19" Type="http://schemas.openxmlformats.org/officeDocument/2006/relationships/image" Target="../media/image77.png"/><Relationship Id="rId6" Type="http://schemas.openxmlformats.org/officeDocument/2006/relationships/image" Target="../media/image64.png"/><Relationship Id="rId18" Type="http://schemas.openxmlformats.org/officeDocument/2006/relationships/image" Target="../media/image70.png"/><Relationship Id="rId7" Type="http://schemas.openxmlformats.org/officeDocument/2006/relationships/image" Target="../media/image65.png"/><Relationship Id="rId8" Type="http://schemas.openxmlformats.org/officeDocument/2006/relationships/image" Target="../media/image63.png"/></Relationships>
</file>

<file path=ppt/slides/_rels/slide67.xml.rels><?xml version="1.0" encoding="UTF-8" standalone="yes"?><Relationships xmlns="http://schemas.openxmlformats.org/package/2006/relationships"><Relationship Id="rId20" Type="http://schemas.openxmlformats.org/officeDocument/2006/relationships/image" Target="../media/image70.png"/><Relationship Id="rId11" Type="http://schemas.openxmlformats.org/officeDocument/2006/relationships/image" Target="../media/image59.png"/><Relationship Id="rId22" Type="http://schemas.openxmlformats.org/officeDocument/2006/relationships/image" Target="../media/image76.png"/><Relationship Id="rId10" Type="http://schemas.openxmlformats.org/officeDocument/2006/relationships/image" Target="../media/image58.png"/><Relationship Id="rId21" Type="http://schemas.openxmlformats.org/officeDocument/2006/relationships/image" Target="../media/image77.png"/><Relationship Id="rId13" Type="http://schemas.openxmlformats.org/officeDocument/2006/relationships/image" Target="../media/image62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9" Type="http://schemas.openxmlformats.org/officeDocument/2006/relationships/image" Target="../media/image72.png"/><Relationship Id="rId15" Type="http://schemas.openxmlformats.org/officeDocument/2006/relationships/image" Target="../media/image75.png"/><Relationship Id="rId14" Type="http://schemas.openxmlformats.org/officeDocument/2006/relationships/image" Target="../media/image66.png"/><Relationship Id="rId17" Type="http://schemas.openxmlformats.org/officeDocument/2006/relationships/image" Target="../media/image68.png"/><Relationship Id="rId16" Type="http://schemas.openxmlformats.org/officeDocument/2006/relationships/image" Target="../media/image74.png"/><Relationship Id="rId5" Type="http://schemas.openxmlformats.org/officeDocument/2006/relationships/image" Target="../media/image57.png"/><Relationship Id="rId19" Type="http://schemas.openxmlformats.org/officeDocument/2006/relationships/image" Target="../media/image71.png"/><Relationship Id="rId6" Type="http://schemas.openxmlformats.org/officeDocument/2006/relationships/image" Target="../media/image64.png"/><Relationship Id="rId18" Type="http://schemas.openxmlformats.org/officeDocument/2006/relationships/image" Target="../media/image69.png"/><Relationship Id="rId7" Type="http://schemas.openxmlformats.org/officeDocument/2006/relationships/image" Target="../media/image65.png"/><Relationship Id="rId8" Type="http://schemas.openxmlformats.org/officeDocument/2006/relationships/image" Target="../media/image63.png"/></Relationships>
</file>

<file path=ppt/slides/_rels/slide68.xml.rels><?xml version="1.0" encoding="UTF-8" standalone="yes"?><Relationships xmlns="http://schemas.openxmlformats.org/package/2006/relationships"><Relationship Id="rId20" Type="http://schemas.openxmlformats.org/officeDocument/2006/relationships/image" Target="../media/image70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21" Type="http://schemas.openxmlformats.org/officeDocument/2006/relationships/image" Target="../media/image76.png"/><Relationship Id="rId13" Type="http://schemas.openxmlformats.org/officeDocument/2006/relationships/image" Target="../media/image62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9" Type="http://schemas.openxmlformats.org/officeDocument/2006/relationships/image" Target="../media/image72.png"/><Relationship Id="rId15" Type="http://schemas.openxmlformats.org/officeDocument/2006/relationships/image" Target="../media/image75.png"/><Relationship Id="rId14" Type="http://schemas.openxmlformats.org/officeDocument/2006/relationships/image" Target="../media/image66.png"/><Relationship Id="rId17" Type="http://schemas.openxmlformats.org/officeDocument/2006/relationships/image" Target="../media/image68.png"/><Relationship Id="rId16" Type="http://schemas.openxmlformats.org/officeDocument/2006/relationships/image" Target="../media/image74.png"/><Relationship Id="rId5" Type="http://schemas.openxmlformats.org/officeDocument/2006/relationships/image" Target="../media/image57.png"/><Relationship Id="rId19" Type="http://schemas.openxmlformats.org/officeDocument/2006/relationships/image" Target="../media/image71.png"/><Relationship Id="rId6" Type="http://schemas.openxmlformats.org/officeDocument/2006/relationships/image" Target="../media/image64.png"/><Relationship Id="rId18" Type="http://schemas.openxmlformats.org/officeDocument/2006/relationships/image" Target="../media/image69.png"/><Relationship Id="rId7" Type="http://schemas.openxmlformats.org/officeDocument/2006/relationships/image" Target="../media/image65.png"/><Relationship Id="rId8" Type="http://schemas.openxmlformats.org/officeDocument/2006/relationships/image" Target="../media/image63.png"/></Relationships>
</file>

<file path=ppt/slides/_rels/slide69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6.png"/><Relationship Id="rId13" Type="http://schemas.openxmlformats.org/officeDocument/2006/relationships/image" Target="../media/image71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Relationship Id="rId15" Type="http://schemas.openxmlformats.org/officeDocument/2006/relationships/image" Target="../media/image76.png"/><Relationship Id="rId14" Type="http://schemas.openxmlformats.org/officeDocument/2006/relationships/image" Target="../media/image70.png"/><Relationship Id="rId17" Type="http://schemas.openxmlformats.org/officeDocument/2006/relationships/image" Target="../media/image67.png"/><Relationship Id="rId16" Type="http://schemas.openxmlformats.org/officeDocument/2006/relationships/image" Target="../media/image63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7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6.png"/><Relationship Id="rId13" Type="http://schemas.openxmlformats.org/officeDocument/2006/relationships/image" Target="../media/image71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Relationship Id="rId15" Type="http://schemas.openxmlformats.org/officeDocument/2006/relationships/image" Target="../media/image76.png"/><Relationship Id="rId14" Type="http://schemas.openxmlformats.org/officeDocument/2006/relationships/image" Target="../media/image70.png"/><Relationship Id="rId17" Type="http://schemas.openxmlformats.org/officeDocument/2006/relationships/image" Target="../media/image67.png"/><Relationship Id="rId16" Type="http://schemas.openxmlformats.org/officeDocument/2006/relationships/image" Target="../media/image63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1.png"/></Relationships>
</file>

<file path=ppt/slides/_rels/slide7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6.png"/><Relationship Id="rId13" Type="http://schemas.openxmlformats.org/officeDocument/2006/relationships/image" Target="../media/image71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Relationship Id="rId15" Type="http://schemas.openxmlformats.org/officeDocument/2006/relationships/image" Target="../media/image76.png"/><Relationship Id="rId14" Type="http://schemas.openxmlformats.org/officeDocument/2006/relationships/image" Target="../media/image70.png"/><Relationship Id="rId17" Type="http://schemas.openxmlformats.org/officeDocument/2006/relationships/image" Target="../media/image67.png"/><Relationship Id="rId16" Type="http://schemas.openxmlformats.org/officeDocument/2006/relationships/image" Target="../media/image63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github.com/hunkim/DeepLearningZeroToAl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hyperlink" Target="https://github.com/hunkim/DeepLearningZeroToAll/blob/master/lab-09-1-xor.p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hyperlink" Target="https://github.com/hunkim/DeepLearningZeroToAll/blob/master/lab-09-2-xor-nn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</a:t>
            </a:r>
            <a:r>
              <a:rPr lang="en"/>
              <a:t>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08" name="Shape 308"/>
          <p:cNvGrpSpPr/>
          <p:nvPr/>
        </p:nvGrpSpPr>
        <p:grpSpPr>
          <a:xfrm>
            <a:off x="-348126" y="87975"/>
            <a:ext cx="2543802" cy="1589521"/>
            <a:chOff x="-928337" y="234600"/>
            <a:chExt cx="6783474" cy="4238725"/>
          </a:xfrm>
        </p:grpSpPr>
        <p:pic>
          <p:nvPicPr>
            <p:cNvPr id="309" name="Shape 30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4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Shape 310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311" name="Shape 3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0" y="4261901"/>
            <a:ext cx="1428750" cy="775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x="3238211" y="3875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0" y="0"/>
            <a:ext cx="7639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sess.run([W1, W2]))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6756550" y="1856525"/>
            <a:ext cx="1866600" cy="2816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4900550" y="4865425"/>
            <a:ext cx="4675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https://github.com/hunkim/DeepLearningZeroToAll/blob/master/lab-09-2-xor-nn.py</a:t>
            </a:r>
            <a:r>
              <a:rPr lang="en" sz="900"/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Wide NN for XOR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0" y="1349275"/>
            <a:ext cx="6817500" cy="19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6038525" y="1924650"/>
            <a:ext cx="1465800" cy="28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[2,10], [10,1]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[[ 0.00358802]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[ 0.99366933]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[ 0.99204296]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[ 0.0095663 ]]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[ 0.]]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Accuracy:  1.0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7589175" y="1929600"/>
            <a:ext cx="1465800" cy="2871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[2,2], [2,1]</a:t>
            </a:r>
          </a:p>
          <a:p>
            <a:pPr lvl="0" rtl="0">
              <a:spcBef>
                <a:spcPts val="0"/>
              </a:spcBef>
              <a:buNone/>
            </a:pPr>
            <a:b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</a:p>
        </p:txBody>
      </p:sp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50" y="3464175"/>
            <a:ext cx="5519001" cy="116524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" sz="900"/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-8200" y="133950"/>
            <a:ext cx="6046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NN for XOR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0" y="1343550"/>
            <a:ext cx="7476900" cy="3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layer2 = tf.sigmoid(tf.matmul(layer1, W2) + b2)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'weight3'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b3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'bias3'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layer3 = tf.sigmoid(tf.matmul(layer2, W3) + b3)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'weight4'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'bias4'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tf.sigmoid(tf.matmul(layer3, W4) + b4)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6038525" y="1924650"/>
            <a:ext cx="1465800" cy="28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4 layers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Hypothesis: 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[[  7.80e-04]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[  9.99e-01]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[  9.98e-01]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[  1.55e-03]]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Correct: 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[[ 0.]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[ 1.]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[ 1.]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[ 0.]]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Accuracy:  1.0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 txBox="1"/>
          <p:nvPr/>
        </p:nvSpPr>
        <p:spPr>
          <a:xfrm>
            <a:off x="7589175" y="1929600"/>
            <a:ext cx="1465800" cy="2871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2 layers</a:t>
            </a:r>
          </a:p>
          <a:p>
            <a:pPr lvl="0" rtl="0">
              <a:spcBef>
                <a:spcPts val="0"/>
              </a:spcBef>
              <a:buNone/>
            </a:pPr>
            <a:b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200" y="133950"/>
            <a:ext cx="2901775" cy="166807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" sz="900"/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Exercise</a:t>
            </a:r>
            <a:r>
              <a:rPr lang="en"/>
              <a:t> </a:t>
            </a:r>
          </a:p>
        </p:txBody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180200" y="1460002"/>
            <a:ext cx="87834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Wide and Deep NN for MNIST</a:t>
            </a:r>
          </a:p>
        </p:txBody>
      </p:sp>
      <p:pic>
        <p:nvPicPr>
          <p:cNvPr id="414" name="Shape 4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7174" y="2893723"/>
            <a:ext cx="3281099" cy="1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9-2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for </a:t>
            </a:r>
            <a:r>
              <a:rPr lang="en" sz="2700"/>
              <a:t>XOR NN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21" name="Shape 421"/>
          <p:cNvGrpSpPr/>
          <p:nvPr/>
        </p:nvGrpSpPr>
        <p:grpSpPr>
          <a:xfrm>
            <a:off x="-348126" y="87975"/>
            <a:ext cx="2543802" cy="1589521"/>
            <a:chOff x="-928337" y="234600"/>
            <a:chExt cx="6783474" cy="4238725"/>
          </a:xfrm>
        </p:grpSpPr>
        <p:pic>
          <p:nvPicPr>
            <p:cNvPr id="422" name="Shape 4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4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" name="Shape 423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424" name="Shape 4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0" y="4261901"/>
            <a:ext cx="1428750" cy="775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TensorBoard: TF logging/debugging tool</a:t>
            </a:r>
          </a:p>
        </p:txBody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465208" y="1234726"/>
            <a:ext cx="4425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Visualize your TF graph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Plot quantitative metrics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Show additional data</a:t>
            </a:r>
          </a:p>
        </p:txBody>
      </p:sp>
      <p:sp>
        <p:nvSpPr>
          <p:cNvPr id="431" name="Shape 431"/>
          <p:cNvSpPr/>
          <p:nvPr/>
        </p:nvSpPr>
        <p:spPr>
          <a:xfrm>
            <a:off x="3581174" y="4861175"/>
            <a:ext cx="5526899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https://www.tensorflow.org/get_started/summaries_and_tensorboard</a:t>
            </a:r>
          </a:p>
        </p:txBody>
      </p:sp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358" y="1548649"/>
            <a:ext cx="4949277" cy="253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-8188" y="144492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Old fashion: print, print, print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706725" y="1204400"/>
            <a:ext cx="9109500" cy="3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9400 0.0151413 [array([[ 6.21692038,  6.05913448],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       [-6.33773184, -5.75189114]], dtype=float32), array([[ 9.93581772],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       [-9.43034935]],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9500 0.014909 [array([[ 6.22498751,  6.07049847],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       [-6.34637976, -5.76352596]], dtype=float32), array([[ 9.96414757],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       [-9.45942593]],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9600 0.0146836 [array([[ 6.23292685,  6.08166742],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       [-6.35489035, -5.77496052]], dtype=float32), array([[ 9.99207973],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       [-9.48807526]],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9700 0.0144647 [array([[ 6.24074268,  6.09264851],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       [-6.36326933, -5.78619957]], dtype=float32), array([[ 10.01962471],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       [ -9.51631165]],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9800 0.0142521 [array([[ 6.24843407,  6.10344648],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       [-6.37151814, -5.79724932]], dtype=float32), array([[ 10.04679298],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       [ -9.54414845]],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9900 0.0140456 [array([[ 6.25601053,  6.11406422],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       [-6.3796401 , -5.80811596]], dtype=float32), array([[ 10.07359505],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       [ -9.57159519]],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10000 0.0138448 [array([[ 6.26347113,  6.12451124],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       [-6.38764334, -5.81880617]], dtype=float32), array([[ 10.10004139],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       [ -9.59866238]], dtype=float32)]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New way!</a:t>
            </a:r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238" y="1234724"/>
            <a:ext cx="7341523" cy="375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5939775" y="1024350"/>
            <a:ext cx="3128099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</a:p>
        </p:txBody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1004349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</a:p>
          <a:p>
            <a:pPr indent="-69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indent="-69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" sz="1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</a:p>
          <a:p>
            <a:pPr indent="-69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</a:p>
        </p:txBody>
      </p:sp>
      <p:pic>
        <p:nvPicPr>
          <p:cNvPr id="451" name="Shape 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481111"/>
            <a:ext cx="357424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143150"/>
            <a:ext cx="357425" cy="35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3502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Shape 4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211700"/>
            <a:ext cx="357424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106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Scalar tensors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2201450" y="1268150"/>
            <a:ext cx="49506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</a:p>
        </p:txBody>
      </p:sp>
      <p:pic>
        <p:nvPicPr>
          <p:cNvPr id="462" name="Shape 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800" y="2231400"/>
            <a:ext cx="5011400" cy="27037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1" y="1538299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anchorCtr="0" anchor="b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Call for comments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Please feel free to add comments directly on these slides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395" y="1419749"/>
            <a:ext cx="2650350" cy="2059501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68" name="Shape 46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Histogram (multi-dimensional tensors)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x="364975" y="1283225"/>
            <a:ext cx="66144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w2_hist = tf.summary.histogram(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b2_hist = tf.summary.histogram(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hypothesis_hist = tf.summary.histogram(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Shape 470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" sz="900"/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type="title"/>
          </p:nvPr>
        </p:nvSpPr>
        <p:spPr>
          <a:xfrm>
            <a:off x="-41845" y="0"/>
            <a:ext cx="5465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Add scope for better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graph </a:t>
            </a:r>
            <a:r>
              <a:rPr lang="en"/>
              <a:t>hierarchy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0" y="1014500"/>
            <a:ext cx="8836200" cy="41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 = tf.sigmoid(tf.matmul(X, W1) + b1)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layer1)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"layer2"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 = tf.sigmoid(tf.matmul(layer1, W2) + b2)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15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7" name="Shape 4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640" y="0"/>
            <a:ext cx="25168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" sz="900"/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Merge summaries and create writer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after creating session</a:t>
            </a:r>
          </a:p>
        </p:txBody>
      </p:sp>
      <p:sp>
        <p:nvSpPr>
          <p:cNvPr id="484" name="Shape 484"/>
          <p:cNvSpPr txBox="1"/>
          <p:nvPr/>
        </p:nvSpPr>
        <p:spPr>
          <a:xfrm>
            <a:off x="497100" y="1653625"/>
            <a:ext cx="8655300" cy="33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Summary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 </a:t>
            </a:r>
            <a:r>
              <a:rPr i="1" lang="en" sz="20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Add graph in the tensorboard</a:t>
            </a:r>
          </a:p>
        </p:txBody>
      </p:sp>
      <p:pic>
        <p:nvPicPr>
          <p:cNvPr id="485" name="Shape 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25" y="274072"/>
            <a:ext cx="467492" cy="4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Shape 4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25" y="814400"/>
            <a:ext cx="467500" cy="46416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Shape 487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 u="sng">
                <a:solidFill>
                  <a:schemeClr val="hlink"/>
                </a:solidFill>
                <a:hlinkClick r:id="rId5"/>
              </a:rPr>
              <a:t>https://github.com/hunkim/DeepLearningZeroToAll/blob/master/lab-09-4-xor_tensorboard.py</a:t>
            </a:r>
            <a:r>
              <a:rPr lang="en" sz="900"/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144211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Run merged summary and write (add summary)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375375" y="1876825"/>
            <a:ext cx="8664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 +=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pic>
        <p:nvPicPr>
          <p:cNvPr id="494" name="Shape 4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00" y="519925"/>
            <a:ext cx="425449" cy="4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" sz="900"/>
              <a:t>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(local)</a:t>
            </a:r>
          </a:p>
        </p:txBody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1437150" y="1298575"/>
            <a:ext cx="62697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rtl="0">
              <a:spcBef>
                <a:spcPts val="30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2083100" y="2556525"/>
            <a:ext cx="4977900" cy="16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tensorboard —logdir=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./logs/xor_logs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Starting TensorBoard b'41' on port 6006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http://127.0.0.1:6006)</a:t>
            </a:r>
          </a:p>
        </p:txBody>
      </p:sp>
      <p:pic>
        <p:nvPicPr>
          <p:cNvPr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900" y="521949"/>
            <a:ext cx="487174" cy="48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(remote server)</a:t>
            </a:r>
          </a:p>
        </p:txBody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147000" y="1322100"/>
            <a:ext cx="88668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ssh -L 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local_port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127.0.0.1:</a:t>
            </a: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remote_port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username@server.com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x="273900" y="2414475"/>
            <a:ext cx="8739900" cy="121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local&gt;  $ ssh -L </a:t>
            </a:r>
            <a:r>
              <a:rPr lang="en" sz="2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7007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:121.0.0.0:</a:t>
            </a:r>
            <a:r>
              <a:rPr lang="en" sz="21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6006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hunkim@server.com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server&gt; $ tensorboard —logdir=./logs/xor_logs</a:t>
            </a:r>
          </a:p>
        </p:txBody>
      </p:sp>
      <p:sp>
        <p:nvSpPr>
          <p:cNvPr id="511" name="Shape 511"/>
          <p:cNvSpPr txBox="1"/>
          <p:nvPr/>
        </p:nvSpPr>
        <p:spPr>
          <a:xfrm>
            <a:off x="1411800" y="3905800"/>
            <a:ext cx="63204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</a:t>
            </a:r>
            <a:r>
              <a:rPr lang="en" sz="2800">
                <a:solidFill>
                  <a:srgbClr val="4A86E8"/>
                </a:solidFill>
                <a:latin typeface="Gill Sans"/>
                <a:ea typeface="Gill Sans"/>
                <a:cs typeface="Gill Sans"/>
                <a:sym typeface="Gill Sans"/>
              </a:rPr>
              <a:t>7007</a:t>
            </a: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</a:p>
        </p:txBody>
      </p:sp>
      <p:pic>
        <p:nvPicPr>
          <p:cNvPr id="512" name="Shape 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725" y="598137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Shape 5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275" y="152400"/>
            <a:ext cx="735145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type="title"/>
          </p:nvPr>
        </p:nvSpPr>
        <p:spPr>
          <a:xfrm>
            <a:off x="-8250" y="-152400"/>
            <a:ext cx="58890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Multiple runs</a:t>
            </a:r>
          </a:p>
        </p:txBody>
      </p:sp>
      <p:pic>
        <p:nvPicPr>
          <p:cNvPr id="523" name="Shape 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87" y="706375"/>
            <a:ext cx="7504628" cy="42700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24" name="Shape 524"/>
          <p:cNvSpPr txBox="1"/>
          <p:nvPr/>
        </p:nvSpPr>
        <p:spPr>
          <a:xfrm>
            <a:off x="4684125" y="242200"/>
            <a:ext cx="3640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 VS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type="title"/>
          </p:nvPr>
        </p:nvSpPr>
        <p:spPr>
          <a:xfrm>
            <a:off x="-8250" y="-152401"/>
            <a:ext cx="9160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Multiple runs</a:t>
            </a:r>
          </a:p>
        </p:txBody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322975" y="612300"/>
            <a:ext cx="8533500" cy="22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" sz="16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" sz="1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" sz="16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./logs/xor_logs_r0_01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" sz="1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</a:p>
          <a:p>
            <a:pPr indent="0" lvl="0" marL="0" rtl="0">
              <a:spcBef>
                <a:spcPts val="30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tf.summary.FileWriter(“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"./logs/xor_logs_r0_01"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</a:t>
            </a:r>
          </a:p>
        </p:txBody>
      </p:sp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599" y="2905551"/>
            <a:ext cx="5266048" cy="2197249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-8250" y="-152401"/>
            <a:ext cx="9160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Multiple runs</a:t>
            </a:r>
          </a:p>
        </p:txBody>
      </p:sp>
      <p:pic>
        <p:nvPicPr>
          <p:cNvPr id="537" name="Shape 5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87" y="706375"/>
            <a:ext cx="7504628" cy="42700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9-1</a:t>
            </a:r>
            <a:r>
              <a:rPr lang="en"/>
              <a:t>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25" name="Shape 325"/>
          <p:cNvGrpSpPr/>
          <p:nvPr/>
        </p:nvGrpSpPr>
        <p:grpSpPr>
          <a:xfrm>
            <a:off x="-348126" y="87975"/>
            <a:ext cx="2543802" cy="1589521"/>
            <a:chOff x="-928337" y="234600"/>
            <a:chExt cx="6783474" cy="4238725"/>
          </a:xfrm>
        </p:grpSpPr>
        <p:pic>
          <p:nvPicPr>
            <p:cNvPr id="326" name="Shape 3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4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Shape 327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328" name="Shape 3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0" y="4261901"/>
            <a:ext cx="1428750" cy="775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type="title"/>
          </p:nvPr>
        </p:nvSpPr>
        <p:spPr>
          <a:xfrm>
            <a:off x="5939775" y="1024350"/>
            <a:ext cx="3128099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</a:p>
        </p:txBody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1004349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</a:p>
          <a:p>
            <a:pPr indent="-69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indent="-69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" sz="1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</a:p>
          <a:p>
            <a:pPr indent="-69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</a:p>
        </p:txBody>
      </p:sp>
      <p:pic>
        <p:nvPicPr>
          <p:cNvPr id="544" name="Shape 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481111"/>
            <a:ext cx="357424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Shape 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143150"/>
            <a:ext cx="357425" cy="35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3502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Shape 5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211700"/>
            <a:ext cx="357424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Shape 5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106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Exercise </a:t>
            </a:r>
          </a:p>
        </p:txBody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180200" y="1460002"/>
            <a:ext cx="87834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Wide and Deep NN for MNIST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Add tensorboard </a:t>
            </a:r>
          </a:p>
        </p:txBody>
      </p:sp>
      <p:pic>
        <p:nvPicPr>
          <p:cNvPr id="555" name="Shape 5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7174" y="2893723"/>
            <a:ext cx="3281099" cy="1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9-2-E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for </a:t>
            </a:r>
            <a:r>
              <a:rPr lang="en" sz="2700"/>
              <a:t>MNIST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562" name="Shape 562"/>
          <p:cNvGrpSpPr/>
          <p:nvPr/>
        </p:nvGrpSpPr>
        <p:grpSpPr>
          <a:xfrm>
            <a:off x="-348126" y="87975"/>
            <a:ext cx="2543802" cy="1589521"/>
            <a:chOff x="-928337" y="234600"/>
            <a:chExt cx="6783474" cy="4238725"/>
          </a:xfrm>
        </p:grpSpPr>
        <p:pic>
          <p:nvPicPr>
            <p:cNvPr id="563" name="Shape 5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4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" name="Shape 564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565" name="Shape 5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0" y="4261901"/>
            <a:ext cx="1428750" cy="775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title"/>
          </p:nvPr>
        </p:nvSpPr>
        <p:spPr>
          <a:xfrm>
            <a:off x="1149313" y="832306"/>
            <a:ext cx="68454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Visualizing your Deep learning using TensorBoard (TensorFlow) </a:t>
            </a:r>
          </a:p>
        </p:txBody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1812726" y="319794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Noto Sans Symbols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&lt;hunkim+ml@gmail.com&gt;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TensorBoard: TF logging/debugging tool</a:t>
            </a:r>
          </a:p>
        </p:txBody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907933" y="1227976"/>
            <a:ext cx="4425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Visualize your TF graph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Plot quantitative metrics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Show additional data</a:t>
            </a:r>
          </a:p>
        </p:txBody>
      </p:sp>
      <p:pic>
        <p:nvPicPr>
          <p:cNvPr id="578" name="Shape 5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7176" y="1619399"/>
            <a:ext cx="4350299" cy="23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Shape 579"/>
          <p:cNvSpPr/>
          <p:nvPr/>
        </p:nvSpPr>
        <p:spPr>
          <a:xfrm>
            <a:off x="3581174" y="4861175"/>
            <a:ext cx="5526899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https://www.tensorflow.org/get_started/summaries_and_tensorboard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>
            <p:ph type="title"/>
          </p:nvPr>
        </p:nvSpPr>
        <p:spPr>
          <a:xfrm>
            <a:off x="-8188" y="144492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Old fashion: print, print, print</a:t>
            </a:r>
          </a:p>
        </p:txBody>
      </p:sp>
      <p:pic>
        <p:nvPicPr>
          <p:cNvPr id="585" name="Shape 5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643" y="1536927"/>
            <a:ext cx="7789800" cy="26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New way!</a:t>
            </a:r>
          </a:p>
        </p:txBody>
      </p:sp>
      <p:pic>
        <p:nvPicPr>
          <p:cNvPr id="591" name="Shape 5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2296" y="1492845"/>
            <a:ext cx="5119500" cy="273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>
            <p:ph type="title"/>
          </p:nvPr>
        </p:nvSpPr>
        <p:spPr>
          <a:xfrm>
            <a:off x="5939775" y="1024350"/>
            <a:ext cx="3128099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</a:p>
        </p:txBody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x="1004349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tf.summary.image(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x_image, 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tf.summary.histogram(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tf.summary.scalar(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</a:p>
          <a:p>
            <a:pPr indent="-69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indent="-69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</a:p>
          <a:p>
            <a:pPr indent="-69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sess.run([summary,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--logdir=/tmp/mnist_logs</a:t>
            </a:r>
          </a:p>
        </p:txBody>
      </p:sp>
      <p:pic>
        <p:nvPicPr>
          <p:cNvPr id="598" name="Shape 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633511"/>
            <a:ext cx="357424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Shape 5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219350"/>
            <a:ext cx="357425" cy="35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Shape 6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1978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Shape 6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364100"/>
            <a:ext cx="357424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Shape 6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868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Image Input</a:t>
            </a:r>
          </a:p>
        </p:txBody>
      </p:sp>
      <p:sp>
        <p:nvSpPr>
          <p:cNvPr id="608" name="Shape 608"/>
          <p:cNvSpPr txBox="1"/>
          <p:nvPr/>
        </p:nvSpPr>
        <p:spPr>
          <a:xfrm>
            <a:off x="1609700" y="809925"/>
            <a:ext cx="59247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Image input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x_image = tf.reshape(X,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tf.summary.image(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x_image,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500" y="2047124"/>
            <a:ext cx="5691097" cy="273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Shape 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2550" y="851891"/>
            <a:ext cx="2766800" cy="2404632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Shape 61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Histogram (multi-</a:t>
            </a:r>
            <a:r>
              <a:rPr lang="en"/>
              <a:t>dimensional</a:t>
            </a:r>
            <a:r>
              <a:rPr lang="en"/>
              <a:t> tensors)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364975" y="1283225"/>
            <a:ext cx="66144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 = tf.get_variable(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L1 = tf.nn.relu(tf.matmul(X, W1) + b1)</a:t>
            </a:r>
          </a:p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L1 = tf.nn.dropout(L1,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X)</a:t>
            </a:r>
          </a:p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</a:p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</a:p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17" name="Shape 6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549" y="3038750"/>
            <a:ext cx="2766799" cy="23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05550"/>
            <a:ext cx="8763316" cy="63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46399"/>
            <a:ext cx="8763324" cy="62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457944"/>
            <a:ext cx="8839201" cy="67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213225"/>
            <a:ext cx="8813101" cy="62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432175"/>
            <a:ext cx="8763325" cy="60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8600" y="1432174"/>
            <a:ext cx="4314185" cy="6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Scalar tensors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2201450" y="1268150"/>
            <a:ext cx="49506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</a:t>
            </a:r>
            <a:r>
              <a:rPr lang="en" sz="20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scalar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</a:p>
        </p:txBody>
      </p:sp>
      <p:pic>
        <p:nvPicPr>
          <p:cNvPr id="624" name="Shape 6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800" y="2231400"/>
            <a:ext cx="5011400" cy="27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Add scope for better </a:t>
            </a:r>
            <a:r>
              <a:rPr lang="en"/>
              <a:t>hierarchy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630" name="Shape 630"/>
          <p:cNvSpPr txBox="1"/>
          <p:nvPr/>
        </p:nvSpPr>
        <p:spPr>
          <a:xfrm>
            <a:off x="0" y="1014500"/>
            <a:ext cx="8836200" cy="41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lv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tf.get_variable(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b1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L1 = tf.nn.relu(tf.matmul(X, W1) + b1)</a:t>
            </a:r>
          </a:p>
          <a:p>
            <a:pPr lv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L1 = tf.nn.dropout(L1,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X)</a:t>
            </a:r>
          </a:p>
          <a:p>
            <a:pPr lv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</a:p>
          <a:p>
            <a:pPr lv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</a:p>
          <a:p>
            <a:pPr lv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'layer2'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'layer3'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'layer4'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'layer5'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</a:p>
        </p:txBody>
      </p:sp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050" y="1951012"/>
            <a:ext cx="4490775" cy="2255874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Merge summaries and create writer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after creating session</a:t>
            </a:r>
          </a:p>
        </p:txBody>
      </p:sp>
      <p:sp>
        <p:nvSpPr>
          <p:cNvPr id="637" name="Shape 637"/>
          <p:cNvSpPr txBox="1"/>
          <p:nvPr/>
        </p:nvSpPr>
        <p:spPr>
          <a:xfrm>
            <a:off x="497100" y="1653625"/>
            <a:ext cx="8298600" cy="33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Summary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</a:p>
        </p:txBody>
      </p:sp>
      <p:pic>
        <p:nvPicPr>
          <p:cNvPr id="638" name="Shape 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25" y="274072"/>
            <a:ext cx="467492" cy="4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Shape 6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25" y="814400"/>
            <a:ext cx="467500" cy="464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Run merged summary and write (add summary)</a:t>
            </a:r>
          </a:p>
        </p:txBody>
      </p:sp>
      <p:sp>
        <p:nvSpPr>
          <p:cNvPr id="645" name="Shape 645"/>
          <p:cNvSpPr txBox="1"/>
          <p:nvPr/>
        </p:nvSpPr>
        <p:spPr>
          <a:xfrm>
            <a:off x="375375" y="1876825"/>
            <a:ext cx="8664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 +=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(local)</a:t>
            </a:r>
          </a:p>
        </p:txBody>
      </p:sp>
      <p:sp>
        <p:nvSpPr>
          <p:cNvPr id="651" name="Shape 651"/>
          <p:cNvSpPr txBox="1"/>
          <p:nvPr>
            <p:ph idx="1" type="body"/>
          </p:nvPr>
        </p:nvSpPr>
        <p:spPr>
          <a:xfrm>
            <a:off x="1244400" y="1291675"/>
            <a:ext cx="66552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rtl="0">
              <a:spcBef>
                <a:spcPts val="30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652" name="Shape 652"/>
          <p:cNvSpPr txBox="1"/>
          <p:nvPr/>
        </p:nvSpPr>
        <p:spPr>
          <a:xfrm>
            <a:off x="1645250" y="2556525"/>
            <a:ext cx="5853600" cy="16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tensorboard —logdir=</a:t>
            </a:r>
            <a:r>
              <a:rPr b="1" lang="en" sz="2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Starting TensorBoard b'41' on port 6006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http://127.0.0.1:6006)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(remote server)</a:t>
            </a:r>
          </a:p>
        </p:txBody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147000" y="1322100"/>
            <a:ext cx="88668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ssh -L 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local_port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127.0.0.1:</a:t>
            </a: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remote_port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username@server.com</a:t>
            </a:r>
          </a:p>
        </p:txBody>
      </p:sp>
      <p:sp>
        <p:nvSpPr>
          <p:cNvPr id="659" name="Shape 659"/>
          <p:cNvSpPr txBox="1"/>
          <p:nvPr/>
        </p:nvSpPr>
        <p:spPr>
          <a:xfrm>
            <a:off x="273900" y="2414475"/>
            <a:ext cx="8739900" cy="121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local&gt;  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ssh -L </a:t>
            </a:r>
            <a:r>
              <a:rPr lang="en" sz="2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7007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:127.0.0.1:</a:t>
            </a:r>
            <a:r>
              <a:rPr lang="en" sz="21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6006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hunkim@server.com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server&gt; $ tensorboard —logdir=</a:t>
            </a: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/tmp/mnist_logs</a:t>
            </a:r>
          </a:p>
        </p:txBody>
      </p:sp>
      <p:sp>
        <p:nvSpPr>
          <p:cNvPr id="660" name="Shape 660"/>
          <p:cNvSpPr txBox="1"/>
          <p:nvPr/>
        </p:nvSpPr>
        <p:spPr>
          <a:xfrm>
            <a:off x="1411800" y="3905800"/>
            <a:ext cx="63204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</a:t>
            </a:r>
            <a:r>
              <a:rPr lang="en" sz="2800">
                <a:solidFill>
                  <a:srgbClr val="4A86E8"/>
                </a:solidFill>
                <a:latin typeface="Gill Sans"/>
                <a:ea typeface="Gill Sans"/>
                <a:cs typeface="Gill Sans"/>
                <a:sym typeface="Gill Sans"/>
              </a:rPr>
              <a:t>7007</a:t>
            </a: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Multiple</a:t>
            </a:r>
            <a:r>
              <a:rPr lang="en"/>
              <a:t> runs</a:t>
            </a:r>
          </a:p>
        </p:txBody>
      </p:sp>
      <p:sp>
        <p:nvSpPr>
          <p:cNvPr id="666" name="Shape 666"/>
          <p:cNvSpPr txBox="1"/>
          <p:nvPr>
            <p:ph idx="1" type="body"/>
          </p:nvPr>
        </p:nvSpPr>
        <p:spPr>
          <a:xfrm>
            <a:off x="902900" y="1094500"/>
            <a:ext cx="7953600" cy="20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b="0" i="0" lang="en" sz="2100" u="none" cap="none" strike="noStrike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/run1</a:t>
            </a:r>
          </a:p>
          <a:p>
            <a:pPr indent="0" lvl="0" marL="457200" rtl="0">
              <a:spcBef>
                <a:spcPts val="30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/tmp/mnist_logs/run1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/tmp/mnist_logs/run2</a:t>
            </a:r>
          </a:p>
          <a:p>
            <a:pPr indent="0" lvl="0" marL="457200" rtl="0">
              <a:spcBef>
                <a:spcPts val="30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tf.summary.FileWriter(“</a:t>
            </a:r>
            <a:r>
              <a:rPr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/tmp/mnist_logs/run1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</a:p>
        </p:txBody>
      </p:sp>
      <p:pic>
        <p:nvPicPr>
          <p:cNvPr id="667" name="Shape 6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50" y="3134800"/>
            <a:ext cx="8303400" cy="20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>
            <p:ph type="title"/>
          </p:nvPr>
        </p:nvSpPr>
        <p:spPr>
          <a:xfrm>
            <a:off x="5939775" y="1024350"/>
            <a:ext cx="3128099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</a:p>
        </p:txBody>
      </p:sp>
      <p:sp>
        <p:nvSpPr>
          <p:cNvPr id="673" name="Shape 673"/>
          <p:cNvSpPr txBox="1"/>
          <p:nvPr>
            <p:ph idx="1" type="body"/>
          </p:nvPr>
        </p:nvSpPr>
        <p:spPr>
          <a:xfrm>
            <a:off x="1004349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tf.summary.image(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x_image, 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tf.summary.histogram(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tf.summary.scalar(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sess.run([summary,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--logdir=/tmp/mnist_logs</a:t>
            </a:r>
          </a:p>
        </p:txBody>
      </p:sp>
      <p:pic>
        <p:nvPicPr>
          <p:cNvPr id="674" name="Shape 6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633511"/>
            <a:ext cx="357424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Shape 6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219350"/>
            <a:ext cx="357425" cy="35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Shape 6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1978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Shape 6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364100"/>
            <a:ext cx="357424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Shape 6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868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9-</a:t>
            </a:r>
            <a:r>
              <a:rPr lang="en"/>
              <a:t>3 (optional)</a:t>
            </a:r>
            <a:r>
              <a:rPr lang="en"/>
              <a:t>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700"/>
              <a:t>NN Backpropagation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685" name="Shape 685"/>
          <p:cNvGrpSpPr/>
          <p:nvPr/>
        </p:nvGrpSpPr>
        <p:grpSpPr>
          <a:xfrm>
            <a:off x="-348126" y="87975"/>
            <a:ext cx="2543802" cy="1589521"/>
            <a:chOff x="-928337" y="234600"/>
            <a:chExt cx="6783474" cy="4238725"/>
          </a:xfrm>
        </p:grpSpPr>
        <p:pic>
          <p:nvPicPr>
            <p:cNvPr id="686" name="Shape 6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4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7" name="Shape 687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688" name="Shape 6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0" y="4261901"/>
            <a:ext cx="1428750" cy="775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</a:p>
        </p:txBody>
      </p:sp>
      <p:pic>
        <p:nvPicPr>
          <p:cNvPr id="694" name="Shape 6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Shape 6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49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Shape 6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7" y="2080775"/>
            <a:ext cx="4109213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Shape 6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Shape 6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6" cy="25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Shape 6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Shape 7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Shape 70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4"/>
            <a:ext cx="4420024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Shape 70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6"/>
            <a:ext cx="4274573" cy="27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Shape 70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Shape 70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Shape 70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XOR d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ata set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162325" y="3327325"/>
            <a:ext cx="89817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</p:txBody>
      </p:sp>
      <p:pic>
        <p:nvPicPr>
          <p:cNvPr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362" y="1412812"/>
            <a:ext cx="562927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/>
          <p:nvPr/>
        </p:nvSpPr>
        <p:spPr>
          <a:xfrm>
            <a:off x="4104200" y="4514700"/>
            <a:ext cx="50928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http://templ25.mandaringardencity.com/xor-gate-truth-table-2/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How to train?</a:t>
            </a:r>
          </a:p>
        </p:txBody>
      </p:sp>
      <p:grpSp>
        <p:nvGrpSpPr>
          <p:cNvPr id="711" name="Shape 711"/>
          <p:cNvGrpSpPr/>
          <p:nvPr/>
        </p:nvGrpSpPr>
        <p:grpSpPr>
          <a:xfrm>
            <a:off x="327599" y="2189387"/>
            <a:ext cx="7727204" cy="1379250"/>
            <a:chOff x="0" y="0"/>
            <a:chExt cx="20605879" cy="3678000"/>
          </a:xfrm>
        </p:grpSpPr>
        <p:pic>
          <p:nvPicPr>
            <p:cNvPr id="712" name="Shape 7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Shape 7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4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Shape 7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Shape 7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79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6" name="Shape 716"/>
          <p:cNvSpPr/>
          <p:nvPr/>
        </p:nvSpPr>
        <p:spPr>
          <a:xfrm>
            <a:off x="312737" y="1866900"/>
            <a:ext cx="7323000" cy="47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Gradient descent algorithm</a:t>
            </a:r>
          </a:p>
        </p:txBody>
      </p:sp>
      <p:pic>
        <p:nvPicPr>
          <p:cNvPr descr="pasted-image.pdf" id="722" name="Shape 7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9976" y="2240235"/>
            <a:ext cx="3804000" cy="6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Shape 7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158" y="3588665"/>
            <a:ext cx="1911681" cy="6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Shape 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355" y="1419815"/>
            <a:ext cx="1911681" cy="6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Shape 729"/>
          <p:cNvSpPr txBox="1"/>
          <p:nvPr/>
        </p:nvSpPr>
        <p:spPr>
          <a:xfrm>
            <a:off x="529875" y="3007621"/>
            <a:ext cx="8084100" cy="11250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5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pic>
        <p:nvPicPr>
          <p:cNvPr id="730" name="Shape 7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287" y="8193"/>
            <a:ext cx="4387021" cy="25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Shape 731"/>
          <p:cNvSpPr txBox="1"/>
          <p:nvPr>
            <p:ph type="title"/>
          </p:nvPr>
        </p:nvSpPr>
        <p:spPr>
          <a:xfrm>
            <a:off x="420440" y="-323259"/>
            <a:ext cx="7204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5600"/>
              <a:t>Tensorflow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“Yes you should understand backprop”</a:t>
            </a:r>
          </a:p>
        </p:txBody>
      </p:sp>
      <p:sp>
        <p:nvSpPr>
          <p:cNvPr id="737" name="Shape 737"/>
          <p:cNvSpPr txBox="1"/>
          <p:nvPr/>
        </p:nvSpPr>
        <p:spPr>
          <a:xfrm>
            <a:off x="4652803" y="4697962"/>
            <a:ext cx="44913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https://medium.com/@karpathy/yes-you-should-understand-backprop-e2f06eab496b</a:t>
            </a:r>
            <a:r>
              <a:rPr lang="en" sz="900"/>
              <a:t> </a:t>
            </a:r>
          </a:p>
        </p:txBody>
      </p:sp>
      <p:sp>
        <p:nvSpPr>
          <p:cNvPr id="738" name="Shape 738"/>
          <p:cNvSpPr txBox="1"/>
          <p:nvPr>
            <p:ph idx="1" type="body"/>
          </p:nvPr>
        </p:nvSpPr>
        <p:spPr>
          <a:xfrm>
            <a:off x="180206" y="1345706"/>
            <a:ext cx="8783400" cy="3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</a:pPr>
            <a:r>
              <a:rPr lang="en"/>
              <a:t>“If 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/>
              <a:t>you try to ignore how it works under the hood because </a:t>
            </a:r>
            <a:r>
              <a:rPr i="1" lang="en"/>
              <a:t>TensorFlow automagically makes my networks learn</a:t>
            </a:r>
            <a:r>
              <a:rPr lang="en"/>
              <a:t>”</a:t>
            </a:r>
          </a:p>
          <a:p>
            <a:pPr indent="-3175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89473"/>
              <a:buFont typeface="Gill Sans"/>
            </a:pPr>
            <a:r>
              <a:rPr lang="en"/>
              <a:t>“You will not be ready to wrestle with the dangers it presents”</a:t>
            </a:r>
          </a:p>
          <a:p>
            <a:pPr indent="-3175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89473"/>
              <a:buFont typeface="Gill Sans"/>
            </a:pPr>
            <a:r>
              <a:rPr lang="en"/>
              <a:t>“You will be much less effective at building and debugging neural networks.”</a:t>
            </a:r>
          </a:p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“The good news is that backpropagation is not that difficult to understand”</a:t>
            </a:r>
          </a:p>
          <a:p>
            <a:pPr indent="-889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“if presented properly.”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Shape 7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4462" y="907431"/>
            <a:ext cx="5862600" cy="40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Shape 7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380" y="2614612"/>
            <a:ext cx="2465400" cy="12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Shape 745"/>
          <p:cNvSpPr/>
          <p:nvPr/>
        </p:nvSpPr>
        <p:spPr>
          <a:xfrm>
            <a:off x="6265477" y="685409"/>
            <a:ext cx="308399" cy="64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6" name="Shape 746"/>
          <p:cNvSpPr/>
          <p:nvPr/>
        </p:nvSpPr>
        <p:spPr>
          <a:xfrm>
            <a:off x="5715000" y="4229100"/>
            <a:ext cx="3609300" cy="113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7" name="Shape 747"/>
          <p:cNvSpPr txBox="1"/>
          <p:nvPr>
            <p:ph type="title"/>
          </p:nvPr>
        </p:nvSpPr>
        <p:spPr>
          <a:xfrm>
            <a:off x="-8200" y="133948"/>
            <a:ext cx="9160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748" name="Shape 748"/>
          <p:cNvSpPr/>
          <p:nvPr/>
        </p:nvSpPr>
        <p:spPr>
          <a:xfrm>
            <a:off x="6335293" y="4851812"/>
            <a:ext cx="2966699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  <p:sp>
        <p:nvSpPr>
          <p:cNvPr id="749" name="Shape 749"/>
          <p:cNvSpPr txBox="1"/>
          <p:nvPr/>
        </p:nvSpPr>
        <p:spPr>
          <a:xfrm>
            <a:off x="1667887" y="3559603"/>
            <a:ext cx="229500" cy="17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w</a:t>
            </a:r>
          </a:p>
        </p:txBody>
      </p:sp>
      <p:sp>
        <p:nvSpPr>
          <p:cNvPr id="750" name="Shape 750"/>
          <p:cNvSpPr/>
          <p:nvPr/>
        </p:nvSpPr>
        <p:spPr>
          <a:xfrm>
            <a:off x="351075" y="2692125"/>
            <a:ext cx="24654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1" name="Shape 751"/>
          <p:cNvSpPr/>
          <p:nvPr/>
        </p:nvSpPr>
        <p:spPr>
          <a:xfrm>
            <a:off x="3081825" y="3504750"/>
            <a:ext cx="10200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2" name="Shape 752"/>
          <p:cNvSpPr/>
          <p:nvPr/>
        </p:nvSpPr>
        <p:spPr>
          <a:xfrm>
            <a:off x="6327475" y="1584400"/>
            <a:ext cx="10200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Shape 7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1105" y="1928837"/>
            <a:ext cx="2465400" cy="12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/>
          <p:nvPr/>
        </p:nvSpPr>
        <p:spPr>
          <a:xfrm>
            <a:off x="6265477" y="685409"/>
            <a:ext cx="308399" cy="64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9" name="Shape 759"/>
          <p:cNvSpPr txBox="1"/>
          <p:nvPr>
            <p:ph type="title"/>
          </p:nvPr>
        </p:nvSpPr>
        <p:spPr>
          <a:xfrm>
            <a:off x="-8200" y="133948"/>
            <a:ext cx="9160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760" name="Shape 760"/>
          <p:cNvSpPr/>
          <p:nvPr/>
        </p:nvSpPr>
        <p:spPr>
          <a:xfrm>
            <a:off x="6335293" y="4851812"/>
            <a:ext cx="2966699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  <p:sp>
        <p:nvSpPr>
          <p:cNvPr id="761" name="Shape 761"/>
          <p:cNvSpPr txBox="1"/>
          <p:nvPr/>
        </p:nvSpPr>
        <p:spPr>
          <a:xfrm>
            <a:off x="4409612" y="2873828"/>
            <a:ext cx="229500" cy="17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w</a:t>
            </a:r>
          </a:p>
        </p:txBody>
      </p:sp>
      <p:sp>
        <p:nvSpPr>
          <p:cNvPr id="762" name="Shape 762"/>
          <p:cNvSpPr/>
          <p:nvPr/>
        </p:nvSpPr>
        <p:spPr>
          <a:xfrm>
            <a:off x="3092800" y="2006350"/>
            <a:ext cx="24654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3" name="Shape 763"/>
          <p:cNvSpPr/>
          <p:nvPr/>
        </p:nvSpPr>
        <p:spPr>
          <a:xfrm>
            <a:off x="6327475" y="1584400"/>
            <a:ext cx="10200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8" name="Shape 768"/>
          <p:cNvCxnSpPr>
            <a:stCxn id="769" idx="3"/>
            <a:endCxn id="770" idx="2"/>
          </p:cNvCxnSpPr>
          <p:nvPr/>
        </p:nvCxnSpPr>
        <p:spPr>
          <a:xfrm flipH="1" rot="10800000">
            <a:off x="821401" y="688187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70" name="Shape 770"/>
          <p:cNvSpPr/>
          <p:nvPr/>
        </p:nvSpPr>
        <p:spPr>
          <a:xfrm>
            <a:off x="1432177" y="514437"/>
            <a:ext cx="506400" cy="347699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771" name="Shape 771"/>
          <p:cNvCxnSpPr>
            <a:stCxn id="770" idx="6"/>
            <a:endCxn id="772" idx="2"/>
          </p:cNvCxnSpPr>
          <p:nvPr/>
        </p:nvCxnSpPr>
        <p:spPr>
          <a:xfrm flipH="1" rot="10800000">
            <a:off x="1938577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72" name="Shape 772"/>
          <p:cNvSpPr/>
          <p:nvPr/>
        </p:nvSpPr>
        <p:spPr>
          <a:xfrm>
            <a:off x="3108234" y="490297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773" name="Shape 773"/>
          <p:cNvCxnSpPr>
            <a:stCxn id="772" idx="6"/>
            <a:endCxn id="774" idx="2"/>
          </p:cNvCxnSpPr>
          <p:nvPr/>
        </p:nvCxnSpPr>
        <p:spPr>
          <a:xfrm>
            <a:off x="3614634" y="680197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74" name="Shape 774"/>
          <p:cNvSpPr/>
          <p:nvPr/>
        </p:nvSpPr>
        <p:spPr>
          <a:xfrm>
            <a:off x="4612394" y="488069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799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775" name="Shape 775"/>
          <p:cNvCxnSpPr>
            <a:stCxn id="774" idx="6"/>
          </p:cNvCxnSpPr>
          <p:nvPr/>
        </p:nvCxnSpPr>
        <p:spPr>
          <a:xfrm flipH="1" rot="10800000">
            <a:off x="5194694" y="680369"/>
            <a:ext cx="1931699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76" name="Shape 776"/>
          <p:cNvSpPr/>
          <p:nvPr/>
        </p:nvSpPr>
        <p:spPr>
          <a:xfrm>
            <a:off x="7141138" y="490296"/>
            <a:ext cx="506400" cy="379799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777" name="Shape 777"/>
          <p:cNvCxnSpPr>
            <a:stCxn id="776" idx="6"/>
          </p:cNvCxnSpPr>
          <p:nvPr/>
        </p:nvCxnSpPr>
        <p:spPr>
          <a:xfrm>
            <a:off x="7647538" y="680196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778" name="Shape 778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79" name="Shape 779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780" name="Shape 780"/>
          <p:cNvCxnSpPr>
            <a:endCxn id="772" idx="4"/>
          </p:cNvCxnSpPr>
          <p:nvPr/>
        </p:nvCxnSpPr>
        <p:spPr>
          <a:xfrm rot="10800000">
            <a:off x="3361434" y="870097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81" name="Shape 781"/>
          <p:cNvSpPr/>
          <p:nvPr/>
        </p:nvSpPr>
        <p:spPr>
          <a:xfrm flipH="1">
            <a:off x="3185518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782" name="Shape 782"/>
          <p:cNvSpPr/>
          <p:nvPr/>
        </p:nvSpPr>
        <p:spPr>
          <a:xfrm>
            <a:off x="113728" y="26650"/>
            <a:ext cx="38814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Helvetica Neue"/>
                <a:ea typeface="Helvetica Neue"/>
                <a:cs typeface="Helvetica Neue"/>
                <a:sym typeface="Helvetica Neue"/>
              </a:rPr>
              <a:t>Logistic Regression Network</a:t>
            </a:r>
          </a:p>
        </p:txBody>
      </p:sp>
      <p:sp>
        <p:nvSpPr>
          <p:cNvPr id="769" name="Shape 769"/>
          <p:cNvSpPr/>
          <p:nvPr/>
        </p:nvSpPr>
        <p:spPr>
          <a:xfrm>
            <a:off x="278701" y="563387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7" name="Shape 787"/>
          <p:cNvCxnSpPr>
            <a:stCxn id="788" idx="3"/>
            <a:endCxn id="789" idx="2"/>
          </p:cNvCxnSpPr>
          <p:nvPr/>
        </p:nvCxnSpPr>
        <p:spPr>
          <a:xfrm flipH="1" rot="10800000">
            <a:off x="821401" y="688187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89" name="Shape 789"/>
          <p:cNvSpPr/>
          <p:nvPr/>
        </p:nvSpPr>
        <p:spPr>
          <a:xfrm>
            <a:off x="1432177" y="514437"/>
            <a:ext cx="506400" cy="347699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790" name="Shape 790"/>
          <p:cNvCxnSpPr>
            <a:stCxn id="789" idx="6"/>
            <a:endCxn id="791" idx="2"/>
          </p:cNvCxnSpPr>
          <p:nvPr/>
        </p:nvCxnSpPr>
        <p:spPr>
          <a:xfrm flipH="1" rot="10800000">
            <a:off x="1938577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91" name="Shape 791"/>
          <p:cNvSpPr/>
          <p:nvPr/>
        </p:nvSpPr>
        <p:spPr>
          <a:xfrm>
            <a:off x="3108234" y="490297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792" name="Shape 792"/>
          <p:cNvCxnSpPr>
            <a:stCxn id="791" idx="6"/>
            <a:endCxn id="793" idx="2"/>
          </p:cNvCxnSpPr>
          <p:nvPr/>
        </p:nvCxnSpPr>
        <p:spPr>
          <a:xfrm>
            <a:off x="3614634" y="680197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93" name="Shape 793"/>
          <p:cNvSpPr/>
          <p:nvPr/>
        </p:nvSpPr>
        <p:spPr>
          <a:xfrm>
            <a:off x="4612394" y="488069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799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794" name="Shape 794"/>
          <p:cNvCxnSpPr>
            <a:stCxn id="793" idx="6"/>
          </p:cNvCxnSpPr>
          <p:nvPr/>
        </p:nvCxnSpPr>
        <p:spPr>
          <a:xfrm flipH="1" rot="10800000">
            <a:off x="5194694" y="680369"/>
            <a:ext cx="1931699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95" name="Shape 795"/>
          <p:cNvSpPr/>
          <p:nvPr/>
        </p:nvSpPr>
        <p:spPr>
          <a:xfrm>
            <a:off x="7141138" y="490296"/>
            <a:ext cx="506400" cy="379799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796" name="Shape 796"/>
          <p:cNvCxnSpPr>
            <a:stCxn id="795" idx="6"/>
          </p:cNvCxnSpPr>
          <p:nvPr/>
        </p:nvCxnSpPr>
        <p:spPr>
          <a:xfrm>
            <a:off x="7647538" y="680196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797" name="Shape 797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98" name="Shape 798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799" name="Shape 799"/>
          <p:cNvCxnSpPr>
            <a:endCxn id="791" idx="4"/>
          </p:cNvCxnSpPr>
          <p:nvPr/>
        </p:nvCxnSpPr>
        <p:spPr>
          <a:xfrm rot="10800000">
            <a:off x="3361434" y="870097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00" name="Shape 800"/>
          <p:cNvSpPr/>
          <p:nvPr/>
        </p:nvSpPr>
        <p:spPr>
          <a:xfrm flipH="1">
            <a:off x="3185518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801" name="Shape 801"/>
          <p:cNvSpPr/>
          <p:nvPr/>
        </p:nvSpPr>
        <p:spPr>
          <a:xfrm>
            <a:off x="3526733" y="457681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802" name="Shape 802"/>
          <p:cNvSpPr/>
          <p:nvPr/>
        </p:nvSpPr>
        <p:spPr>
          <a:xfrm>
            <a:off x="5094122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803" name="Shape 803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804" name="Shape 804"/>
          <p:cNvSpPr/>
          <p:nvPr/>
        </p:nvSpPr>
        <p:spPr>
          <a:xfrm>
            <a:off x="113689" y="26637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805" name="Shape 805"/>
          <p:cNvCxnSpPr/>
          <p:nvPr/>
        </p:nvCxnSpPr>
        <p:spPr>
          <a:xfrm>
            <a:off x="1559768" y="190944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06" name="Shape 806"/>
          <p:cNvSpPr/>
          <p:nvPr/>
        </p:nvSpPr>
        <p:spPr>
          <a:xfrm>
            <a:off x="4337447" y="-18009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788" name="Shape 788"/>
          <p:cNvSpPr/>
          <p:nvPr/>
        </p:nvSpPr>
        <p:spPr>
          <a:xfrm>
            <a:off x="278701" y="563387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807" name="Shape 807"/>
          <p:cNvSpPr txBox="1"/>
          <p:nvPr>
            <p:ph idx="1" type="body"/>
          </p:nvPr>
        </p:nvSpPr>
        <p:spPr>
          <a:xfrm>
            <a:off x="892968" y="2303964"/>
            <a:ext cx="7358100" cy="9444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i="1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i="1"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Forward pass, OK? Just follow (1), (2), (3) and (4)</a:t>
            </a:r>
          </a:p>
        </p:txBody>
      </p:sp>
      <p:sp>
        <p:nvSpPr>
          <p:cNvPr id="808" name="Shape 808"/>
          <p:cNvSpPr/>
          <p:nvPr/>
        </p:nvSpPr>
        <p:spPr>
          <a:xfrm>
            <a:off x="1860697" y="446040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grpSp>
        <p:nvGrpSpPr>
          <p:cNvPr id="809" name="Shape 809"/>
          <p:cNvGrpSpPr/>
          <p:nvPr/>
        </p:nvGrpSpPr>
        <p:grpSpPr>
          <a:xfrm>
            <a:off x="1291798" y="1874124"/>
            <a:ext cx="6516203" cy="1000200"/>
            <a:chOff x="1291798" y="1874124"/>
            <a:chExt cx="6516203" cy="1000200"/>
          </a:xfrm>
        </p:grpSpPr>
        <p:pic>
          <p:nvPicPr>
            <p:cNvPr id="810" name="Shape 81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4"/>
              <a:ext cx="6516203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Shape 8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4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6" name="Shape 816"/>
          <p:cNvCxnSpPr>
            <a:stCxn id="817" idx="3"/>
            <a:endCxn id="818" idx="2"/>
          </p:cNvCxnSpPr>
          <p:nvPr/>
        </p:nvCxnSpPr>
        <p:spPr>
          <a:xfrm flipH="1" rot="10800000">
            <a:off x="821401" y="688187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18" name="Shape 818"/>
          <p:cNvSpPr/>
          <p:nvPr/>
        </p:nvSpPr>
        <p:spPr>
          <a:xfrm>
            <a:off x="1432177" y="514437"/>
            <a:ext cx="506400" cy="347699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819" name="Shape 819"/>
          <p:cNvCxnSpPr>
            <a:stCxn id="818" idx="6"/>
            <a:endCxn id="820" idx="2"/>
          </p:cNvCxnSpPr>
          <p:nvPr/>
        </p:nvCxnSpPr>
        <p:spPr>
          <a:xfrm flipH="1" rot="10800000">
            <a:off x="1938577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20" name="Shape 820"/>
          <p:cNvSpPr/>
          <p:nvPr/>
        </p:nvSpPr>
        <p:spPr>
          <a:xfrm>
            <a:off x="3108234" y="490297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821" name="Shape 821"/>
          <p:cNvCxnSpPr>
            <a:stCxn id="820" idx="6"/>
            <a:endCxn id="822" idx="2"/>
          </p:cNvCxnSpPr>
          <p:nvPr/>
        </p:nvCxnSpPr>
        <p:spPr>
          <a:xfrm>
            <a:off x="3614634" y="680197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22" name="Shape 822"/>
          <p:cNvSpPr/>
          <p:nvPr/>
        </p:nvSpPr>
        <p:spPr>
          <a:xfrm>
            <a:off x="4612394" y="488069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799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823" name="Shape 823"/>
          <p:cNvCxnSpPr>
            <a:stCxn id="822" idx="6"/>
          </p:cNvCxnSpPr>
          <p:nvPr/>
        </p:nvCxnSpPr>
        <p:spPr>
          <a:xfrm flipH="1" rot="10800000">
            <a:off x="5194694" y="680369"/>
            <a:ext cx="1931699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24" name="Shape 824"/>
          <p:cNvSpPr/>
          <p:nvPr/>
        </p:nvSpPr>
        <p:spPr>
          <a:xfrm>
            <a:off x="7141138" y="490296"/>
            <a:ext cx="506400" cy="379799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825" name="Shape 825"/>
          <p:cNvCxnSpPr>
            <a:stCxn id="824" idx="6"/>
          </p:cNvCxnSpPr>
          <p:nvPr/>
        </p:nvCxnSpPr>
        <p:spPr>
          <a:xfrm>
            <a:off x="7647538" y="680196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26" name="Shape 826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27" name="Shape 827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828" name="Shape 828"/>
          <p:cNvCxnSpPr>
            <a:endCxn id="820" idx="4"/>
          </p:cNvCxnSpPr>
          <p:nvPr/>
        </p:nvCxnSpPr>
        <p:spPr>
          <a:xfrm rot="10800000">
            <a:off x="3361434" y="870097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29" name="Shape 829"/>
          <p:cNvSpPr/>
          <p:nvPr/>
        </p:nvSpPr>
        <p:spPr>
          <a:xfrm flipH="1">
            <a:off x="3185518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830" name="Shape 830"/>
          <p:cNvSpPr/>
          <p:nvPr/>
        </p:nvSpPr>
        <p:spPr>
          <a:xfrm>
            <a:off x="3526733" y="457681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831" name="Shape 831"/>
          <p:cNvSpPr/>
          <p:nvPr/>
        </p:nvSpPr>
        <p:spPr>
          <a:xfrm>
            <a:off x="5094122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832" name="Shape 832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833" name="Shape 833"/>
          <p:cNvSpPr/>
          <p:nvPr/>
        </p:nvSpPr>
        <p:spPr>
          <a:xfrm>
            <a:off x="113689" y="26637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834" name="Shape 834"/>
          <p:cNvCxnSpPr/>
          <p:nvPr/>
        </p:nvCxnSpPr>
        <p:spPr>
          <a:xfrm>
            <a:off x="1559768" y="190944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35" name="Shape 835"/>
          <p:cNvSpPr/>
          <p:nvPr/>
        </p:nvSpPr>
        <p:spPr>
          <a:xfrm>
            <a:off x="4337447" y="-18009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817" name="Shape 817"/>
          <p:cNvSpPr/>
          <p:nvPr/>
        </p:nvSpPr>
        <p:spPr>
          <a:xfrm>
            <a:off x="278701" y="563387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836" name="Shape 836"/>
          <p:cNvSpPr txBox="1"/>
          <p:nvPr>
            <p:ph idx="1" type="body"/>
          </p:nvPr>
        </p:nvSpPr>
        <p:spPr>
          <a:xfrm>
            <a:off x="892968" y="2303964"/>
            <a:ext cx="7358100" cy="9444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i="1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i="1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7" name="Shape 837"/>
          <p:cNvSpPr/>
          <p:nvPr/>
        </p:nvSpPr>
        <p:spPr>
          <a:xfrm>
            <a:off x="1860697" y="446040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grpSp>
        <p:nvGrpSpPr>
          <p:cNvPr id="838" name="Shape 838"/>
          <p:cNvGrpSpPr/>
          <p:nvPr/>
        </p:nvGrpSpPr>
        <p:grpSpPr>
          <a:xfrm>
            <a:off x="1291798" y="1874124"/>
            <a:ext cx="6516203" cy="1000200"/>
            <a:chOff x="1291798" y="1874124"/>
            <a:chExt cx="6516203" cy="1000200"/>
          </a:xfrm>
        </p:grpSpPr>
        <p:pic>
          <p:nvPicPr>
            <p:cNvPr id="839" name="Shape 8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4"/>
              <a:ext cx="6516203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Shape 8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4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1" name="Shape 8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60700" y="3818400"/>
            <a:ext cx="5089223" cy="347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6" name="Shape 846"/>
          <p:cNvCxnSpPr>
            <a:stCxn id="847" idx="3"/>
            <a:endCxn id="848" idx="2"/>
          </p:cNvCxnSpPr>
          <p:nvPr/>
        </p:nvCxnSpPr>
        <p:spPr>
          <a:xfrm flipH="1" rot="10800000">
            <a:off x="821401" y="688187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48" name="Shape 848"/>
          <p:cNvSpPr/>
          <p:nvPr/>
        </p:nvSpPr>
        <p:spPr>
          <a:xfrm>
            <a:off x="1432177" y="514437"/>
            <a:ext cx="506400" cy="347699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849" name="Shape 849"/>
          <p:cNvCxnSpPr>
            <a:stCxn id="848" idx="6"/>
            <a:endCxn id="850" idx="2"/>
          </p:cNvCxnSpPr>
          <p:nvPr/>
        </p:nvCxnSpPr>
        <p:spPr>
          <a:xfrm flipH="1" rot="10800000">
            <a:off x="1938577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50" name="Shape 850"/>
          <p:cNvSpPr/>
          <p:nvPr/>
        </p:nvSpPr>
        <p:spPr>
          <a:xfrm>
            <a:off x="3108234" y="490297"/>
            <a:ext cx="506400" cy="379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851" name="Shape 851"/>
          <p:cNvCxnSpPr>
            <a:stCxn id="850" idx="6"/>
            <a:endCxn id="852" idx="2"/>
          </p:cNvCxnSpPr>
          <p:nvPr/>
        </p:nvCxnSpPr>
        <p:spPr>
          <a:xfrm>
            <a:off x="3614634" y="680197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52" name="Shape 852"/>
          <p:cNvSpPr/>
          <p:nvPr/>
        </p:nvSpPr>
        <p:spPr>
          <a:xfrm>
            <a:off x="4612394" y="488069"/>
            <a:ext cx="582300" cy="391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50799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853" name="Shape 853"/>
          <p:cNvCxnSpPr>
            <a:stCxn id="852" idx="6"/>
          </p:cNvCxnSpPr>
          <p:nvPr/>
        </p:nvCxnSpPr>
        <p:spPr>
          <a:xfrm flipH="1" rot="10800000">
            <a:off x="5194694" y="680369"/>
            <a:ext cx="1931699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54" name="Shape 854"/>
          <p:cNvSpPr/>
          <p:nvPr/>
        </p:nvSpPr>
        <p:spPr>
          <a:xfrm>
            <a:off x="7141138" y="490296"/>
            <a:ext cx="506400" cy="379799"/>
          </a:xfrm>
          <a:prstGeom prst="ellipse">
            <a:avLst/>
          </a:prstGeom>
          <a:blipFill rotWithShape="1">
            <a:blip r:embed="rId6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855" name="Shape 855"/>
          <p:cNvCxnSpPr>
            <a:stCxn id="854" idx="6"/>
          </p:cNvCxnSpPr>
          <p:nvPr/>
        </p:nvCxnSpPr>
        <p:spPr>
          <a:xfrm>
            <a:off x="7647538" y="680196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56" name="Shape 856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57" name="Shape 857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858" name="Shape 858"/>
          <p:cNvCxnSpPr>
            <a:endCxn id="850" idx="4"/>
          </p:cNvCxnSpPr>
          <p:nvPr/>
        </p:nvCxnSpPr>
        <p:spPr>
          <a:xfrm rot="10800000">
            <a:off x="3361434" y="870097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59" name="Shape 859"/>
          <p:cNvSpPr/>
          <p:nvPr/>
        </p:nvSpPr>
        <p:spPr>
          <a:xfrm flipH="1">
            <a:off x="3185518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860" name="Shape 860"/>
          <p:cNvSpPr/>
          <p:nvPr/>
        </p:nvSpPr>
        <p:spPr>
          <a:xfrm>
            <a:off x="3526733" y="457681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861" name="Shape 861"/>
          <p:cNvSpPr/>
          <p:nvPr/>
        </p:nvSpPr>
        <p:spPr>
          <a:xfrm>
            <a:off x="5094122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862" name="Shape 862"/>
          <p:cNvSpPr/>
          <p:nvPr/>
        </p:nvSpPr>
        <p:spPr>
          <a:xfrm>
            <a:off x="113689" y="26637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863" name="Shape 863"/>
          <p:cNvCxnSpPr/>
          <p:nvPr/>
        </p:nvCxnSpPr>
        <p:spPr>
          <a:xfrm>
            <a:off x="1559768" y="190944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64" name="Shape 864"/>
          <p:cNvSpPr/>
          <p:nvPr/>
        </p:nvSpPr>
        <p:spPr>
          <a:xfrm>
            <a:off x="4337447" y="-18009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847" name="Shape 847"/>
          <p:cNvSpPr/>
          <p:nvPr/>
        </p:nvSpPr>
        <p:spPr>
          <a:xfrm>
            <a:off x="278701" y="563387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865" name="Shape 865"/>
          <p:cNvSpPr/>
          <p:nvPr/>
        </p:nvSpPr>
        <p:spPr>
          <a:xfrm>
            <a:off x="4174013" y="882298"/>
            <a:ext cx="2463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6" name="Shape 866"/>
          <p:cNvSpPr/>
          <p:nvPr/>
        </p:nvSpPr>
        <p:spPr>
          <a:xfrm>
            <a:off x="1860697" y="446040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867" name="Shape 867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pic>
        <p:nvPicPr>
          <p:cNvPr id="868" name="Shape 8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1330" y="2303990"/>
            <a:ext cx="1911681" cy="6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/>
        </p:nvSpPr>
        <p:spPr>
          <a:xfrm>
            <a:off x="0" y="0"/>
            <a:ext cx="6482699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</a:p>
        </p:txBody>
      </p:sp>
      <p:sp>
        <p:nvSpPr>
          <p:cNvPr id="353" name="Shape 353"/>
          <p:cNvSpPr txBox="1"/>
          <p:nvPr>
            <p:ph type="title"/>
          </p:nvPr>
        </p:nvSpPr>
        <p:spPr>
          <a:xfrm>
            <a:off x="5705400" y="58100"/>
            <a:ext cx="3438600" cy="25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>
                <a:solidFill>
                  <a:srgbClr val="FFFFFF"/>
                </a:solidFill>
              </a:rPr>
              <a:t>But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>
                <a:solidFill>
                  <a:srgbClr val="FFFFFF"/>
                </a:solidFill>
              </a:rPr>
              <a:t>it doesn’t work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5023250" y="4945075"/>
            <a:ext cx="45882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" sz="900"/>
              <a:t>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3" name="Shape 873"/>
          <p:cNvCxnSpPr>
            <a:stCxn id="874" idx="3"/>
            <a:endCxn id="875" idx="2"/>
          </p:cNvCxnSpPr>
          <p:nvPr/>
        </p:nvCxnSpPr>
        <p:spPr>
          <a:xfrm flipH="1" rot="10800000">
            <a:off x="821401" y="688187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75" name="Shape 875"/>
          <p:cNvSpPr/>
          <p:nvPr/>
        </p:nvSpPr>
        <p:spPr>
          <a:xfrm>
            <a:off x="1432177" y="514437"/>
            <a:ext cx="506400" cy="347699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876" name="Shape 876"/>
          <p:cNvCxnSpPr>
            <a:stCxn id="875" idx="6"/>
            <a:endCxn id="877" idx="2"/>
          </p:cNvCxnSpPr>
          <p:nvPr/>
        </p:nvCxnSpPr>
        <p:spPr>
          <a:xfrm flipH="1" rot="10800000">
            <a:off x="1938577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77" name="Shape 877"/>
          <p:cNvSpPr/>
          <p:nvPr/>
        </p:nvSpPr>
        <p:spPr>
          <a:xfrm>
            <a:off x="3108234" y="490297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878" name="Shape 878"/>
          <p:cNvCxnSpPr>
            <a:stCxn id="877" idx="6"/>
            <a:endCxn id="879" idx="2"/>
          </p:cNvCxnSpPr>
          <p:nvPr/>
        </p:nvCxnSpPr>
        <p:spPr>
          <a:xfrm>
            <a:off x="3614634" y="680197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79" name="Shape 879"/>
          <p:cNvSpPr/>
          <p:nvPr/>
        </p:nvSpPr>
        <p:spPr>
          <a:xfrm>
            <a:off x="4612394" y="488069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799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880" name="Shape 880"/>
          <p:cNvCxnSpPr>
            <a:stCxn id="879" idx="6"/>
          </p:cNvCxnSpPr>
          <p:nvPr/>
        </p:nvCxnSpPr>
        <p:spPr>
          <a:xfrm flipH="1" rot="10800000">
            <a:off x="5194694" y="680369"/>
            <a:ext cx="1931699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81" name="Shape 881"/>
          <p:cNvSpPr/>
          <p:nvPr/>
        </p:nvSpPr>
        <p:spPr>
          <a:xfrm>
            <a:off x="7141138" y="490296"/>
            <a:ext cx="506400" cy="379799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882" name="Shape 882"/>
          <p:cNvCxnSpPr>
            <a:stCxn id="881" idx="6"/>
          </p:cNvCxnSpPr>
          <p:nvPr/>
        </p:nvCxnSpPr>
        <p:spPr>
          <a:xfrm>
            <a:off x="7647538" y="680196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83" name="Shape 883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84" name="Shape 884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885" name="Shape 885"/>
          <p:cNvCxnSpPr>
            <a:endCxn id="877" idx="4"/>
          </p:cNvCxnSpPr>
          <p:nvPr/>
        </p:nvCxnSpPr>
        <p:spPr>
          <a:xfrm rot="10800000">
            <a:off x="3361434" y="870097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86" name="Shape 886"/>
          <p:cNvSpPr/>
          <p:nvPr/>
        </p:nvSpPr>
        <p:spPr>
          <a:xfrm flipH="1">
            <a:off x="3185518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887" name="Shape 887"/>
          <p:cNvSpPr/>
          <p:nvPr/>
        </p:nvSpPr>
        <p:spPr>
          <a:xfrm>
            <a:off x="3526733" y="457681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888" name="Shape 888"/>
          <p:cNvSpPr/>
          <p:nvPr/>
        </p:nvSpPr>
        <p:spPr>
          <a:xfrm>
            <a:off x="5094122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889" name="Shape 889"/>
          <p:cNvSpPr/>
          <p:nvPr/>
        </p:nvSpPr>
        <p:spPr>
          <a:xfrm>
            <a:off x="113689" y="26637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890" name="Shape 890"/>
          <p:cNvCxnSpPr/>
          <p:nvPr/>
        </p:nvCxnSpPr>
        <p:spPr>
          <a:xfrm>
            <a:off x="1559768" y="190944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91" name="Shape 891"/>
          <p:cNvSpPr/>
          <p:nvPr/>
        </p:nvSpPr>
        <p:spPr>
          <a:xfrm>
            <a:off x="4337447" y="-18009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874" name="Shape 874"/>
          <p:cNvSpPr/>
          <p:nvPr/>
        </p:nvSpPr>
        <p:spPr>
          <a:xfrm>
            <a:off x="278701" y="563387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892" name="Shape 8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7" y="708130"/>
            <a:ext cx="309562" cy="24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Shape 8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4695" y="756144"/>
            <a:ext cx="818600" cy="241101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Shape 894"/>
          <p:cNvSpPr txBox="1"/>
          <p:nvPr>
            <p:ph idx="1" type="body"/>
          </p:nvPr>
        </p:nvSpPr>
        <p:spPr>
          <a:xfrm>
            <a:off x="498480" y="2410356"/>
            <a:ext cx="8147100" cy="19764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Let’s do back propagation!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will be given. What would be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 We can use the chain rule.</a:t>
            </a:r>
          </a:p>
        </p:txBody>
      </p:sp>
      <p:pic>
        <p:nvPicPr>
          <p:cNvPr id="895" name="Shape 8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2569" y="3326761"/>
            <a:ext cx="579497" cy="45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Shape 8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6492" y="3326761"/>
            <a:ext cx="685802" cy="451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7" name="Shape 897"/>
          <p:cNvCxnSpPr/>
          <p:nvPr/>
        </p:nvCxnSpPr>
        <p:spPr>
          <a:xfrm>
            <a:off x="814484" y="1664476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/>
            <a:headEnd len="lg" w="lg" type="triangle"/>
            <a:tailEnd len="med" w="med" type="none"/>
          </a:ln>
        </p:spPr>
      </p:cxnSp>
      <p:sp>
        <p:nvSpPr>
          <p:cNvPr id="898" name="Shape 898"/>
          <p:cNvSpPr/>
          <p:nvPr/>
        </p:nvSpPr>
        <p:spPr>
          <a:xfrm>
            <a:off x="4048491" y="1636519"/>
            <a:ext cx="1476600" cy="241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cxnSp>
        <p:nvCxnSpPr>
          <p:cNvPr id="899" name="Shape 899"/>
          <p:cNvCxnSpPr>
            <a:stCxn id="892" idx="2"/>
            <a:endCxn id="900" idx="2"/>
          </p:cNvCxnSpPr>
          <p:nvPr/>
        </p:nvCxnSpPr>
        <p:spPr>
          <a:xfrm rot="5400000">
            <a:off x="5152879" y="93632"/>
            <a:ext cx="74100" cy="1785300"/>
          </a:xfrm>
          <a:prstGeom prst="curvedConnector3">
            <a:avLst>
              <a:gd fmla="val 476279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900" name="Shape 900"/>
          <p:cNvSpPr/>
          <p:nvPr/>
        </p:nvSpPr>
        <p:spPr>
          <a:xfrm>
            <a:off x="4174013" y="882298"/>
            <a:ext cx="2463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1" name="Shape 901"/>
          <p:cNvSpPr/>
          <p:nvPr/>
        </p:nvSpPr>
        <p:spPr>
          <a:xfrm>
            <a:off x="1860697" y="446040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902" name="Shape 902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pic>
        <p:nvPicPr>
          <p:cNvPr id="903" name="Shape 9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68017" y="2026365"/>
            <a:ext cx="1911681" cy="6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8" name="Shape 908"/>
          <p:cNvCxnSpPr>
            <a:stCxn id="909" idx="3"/>
            <a:endCxn id="910" idx="2"/>
          </p:cNvCxnSpPr>
          <p:nvPr/>
        </p:nvCxnSpPr>
        <p:spPr>
          <a:xfrm flipH="1" rot="10800000">
            <a:off x="821401" y="688187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10" name="Shape 910"/>
          <p:cNvSpPr/>
          <p:nvPr/>
        </p:nvSpPr>
        <p:spPr>
          <a:xfrm>
            <a:off x="1432177" y="514437"/>
            <a:ext cx="506400" cy="347699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911" name="Shape 911"/>
          <p:cNvCxnSpPr>
            <a:stCxn id="910" idx="6"/>
            <a:endCxn id="912" idx="2"/>
          </p:cNvCxnSpPr>
          <p:nvPr/>
        </p:nvCxnSpPr>
        <p:spPr>
          <a:xfrm flipH="1" rot="10800000">
            <a:off x="1938577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12" name="Shape 912"/>
          <p:cNvSpPr/>
          <p:nvPr/>
        </p:nvSpPr>
        <p:spPr>
          <a:xfrm>
            <a:off x="3108234" y="490297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913" name="Shape 913"/>
          <p:cNvCxnSpPr>
            <a:stCxn id="912" idx="6"/>
            <a:endCxn id="914" idx="2"/>
          </p:cNvCxnSpPr>
          <p:nvPr/>
        </p:nvCxnSpPr>
        <p:spPr>
          <a:xfrm>
            <a:off x="3614634" y="680197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14" name="Shape 914"/>
          <p:cNvSpPr/>
          <p:nvPr/>
        </p:nvSpPr>
        <p:spPr>
          <a:xfrm>
            <a:off x="4612394" y="488069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799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915" name="Shape 915"/>
          <p:cNvCxnSpPr>
            <a:stCxn id="914" idx="6"/>
          </p:cNvCxnSpPr>
          <p:nvPr/>
        </p:nvCxnSpPr>
        <p:spPr>
          <a:xfrm flipH="1" rot="10800000">
            <a:off x="5194694" y="680369"/>
            <a:ext cx="1931699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16" name="Shape 916"/>
          <p:cNvSpPr/>
          <p:nvPr/>
        </p:nvSpPr>
        <p:spPr>
          <a:xfrm>
            <a:off x="7141138" y="490296"/>
            <a:ext cx="506400" cy="379799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917" name="Shape 917"/>
          <p:cNvCxnSpPr>
            <a:stCxn id="916" idx="6"/>
          </p:cNvCxnSpPr>
          <p:nvPr/>
        </p:nvCxnSpPr>
        <p:spPr>
          <a:xfrm>
            <a:off x="7647538" y="680196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918" name="Shape 918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19" name="Shape 919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920" name="Shape 920"/>
          <p:cNvCxnSpPr>
            <a:endCxn id="912" idx="4"/>
          </p:cNvCxnSpPr>
          <p:nvPr/>
        </p:nvCxnSpPr>
        <p:spPr>
          <a:xfrm rot="10800000">
            <a:off x="3361434" y="870097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21" name="Shape 921"/>
          <p:cNvSpPr/>
          <p:nvPr/>
        </p:nvSpPr>
        <p:spPr>
          <a:xfrm flipH="1">
            <a:off x="3185518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922" name="Shape 922"/>
          <p:cNvSpPr/>
          <p:nvPr/>
        </p:nvSpPr>
        <p:spPr>
          <a:xfrm>
            <a:off x="3526733" y="457681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923" name="Shape 923"/>
          <p:cNvSpPr/>
          <p:nvPr/>
        </p:nvSpPr>
        <p:spPr>
          <a:xfrm>
            <a:off x="5094122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924" name="Shape 924"/>
          <p:cNvSpPr/>
          <p:nvPr/>
        </p:nvSpPr>
        <p:spPr>
          <a:xfrm>
            <a:off x="113689" y="26637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925" name="Shape 925"/>
          <p:cNvCxnSpPr/>
          <p:nvPr/>
        </p:nvCxnSpPr>
        <p:spPr>
          <a:xfrm>
            <a:off x="1559768" y="190944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26" name="Shape 926"/>
          <p:cNvSpPr/>
          <p:nvPr/>
        </p:nvSpPr>
        <p:spPr>
          <a:xfrm>
            <a:off x="4337447" y="-18009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927" name="Shape 927"/>
          <p:cNvCxnSpPr/>
          <p:nvPr/>
        </p:nvCxnSpPr>
        <p:spPr>
          <a:xfrm>
            <a:off x="814484" y="1664476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/>
            <a:headEnd len="lg" w="lg" type="triangle"/>
            <a:tailEnd len="med" w="med" type="none"/>
          </a:ln>
        </p:spPr>
      </p:cxnSp>
      <p:sp>
        <p:nvSpPr>
          <p:cNvPr id="928" name="Shape 928"/>
          <p:cNvSpPr/>
          <p:nvPr/>
        </p:nvSpPr>
        <p:spPr>
          <a:xfrm>
            <a:off x="4048491" y="1636519"/>
            <a:ext cx="1476600" cy="241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909" name="Shape 909"/>
          <p:cNvSpPr/>
          <p:nvPr/>
        </p:nvSpPr>
        <p:spPr>
          <a:xfrm>
            <a:off x="278701" y="563387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929" name="Shape 9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7" y="708130"/>
            <a:ext cx="309562" cy="24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Shape 9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6" y="718926"/>
            <a:ext cx="818600" cy="24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Shape 9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5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Shape 9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1"/>
            <a:ext cx="760166" cy="23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Shape 9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3" y="1371080"/>
            <a:ext cx="818595" cy="243364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Shape 934"/>
          <p:cNvSpPr txBox="1"/>
          <p:nvPr>
            <p:ph idx="1" type="body"/>
          </p:nvPr>
        </p:nvSpPr>
        <p:spPr>
          <a:xfrm>
            <a:off x="278455" y="2579317"/>
            <a:ext cx="8688600" cy="4581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 the same manner, we can get back prop (4), (3), (1) and (1)!</a:t>
            </a:r>
          </a:p>
        </p:txBody>
      </p:sp>
      <p:sp>
        <p:nvSpPr>
          <p:cNvPr id="935" name="Shape 935"/>
          <p:cNvSpPr/>
          <p:nvPr/>
        </p:nvSpPr>
        <p:spPr>
          <a:xfrm>
            <a:off x="1860697" y="446040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936" name="Shape 936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1" name="Shape 941"/>
          <p:cNvCxnSpPr>
            <a:stCxn id="942" idx="3"/>
            <a:endCxn id="943" idx="2"/>
          </p:cNvCxnSpPr>
          <p:nvPr/>
        </p:nvCxnSpPr>
        <p:spPr>
          <a:xfrm flipH="1" rot="10800000">
            <a:off x="821401" y="688187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43" name="Shape 943"/>
          <p:cNvSpPr/>
          <p:nvPr/>
        </p:nvSpPr>
        <p:spPr>
          <a:xfrm>
            <a:off x="1432177" y="514437"/>
            <a:ext cx="506400" cy="347699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944" name="Shape 944"/>
          <p:cNvCxnSpPr>
            <a:stCxn id="943" idx="6"/>
            <a:endCxn id="945" idx="2"/>
          </p:cNvCxnSpPr>
          <p:nvPr/>
        </p:nvCxnSpPr>
        <p:spPr>
          <a:xfrm flipH="1" rot="10800000">
            <a:off x="1938577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45" name="Shape 945"/>
          <p:cNvSpPr/>
          <p:nvPr/>
        </p:nvSpPr>
        <p:spPr>
          <a:xfrm>
            <a:off x="3108234" y="490297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946" name="Shape 946"/>
          <p:cNvCxnSpPr>
            <a:stCxn id="945" idx="6"/>
            <a:endCxn id="947" idx="2"/>
          </p:cNvCxnSpPr>
          <p:nvPr/>
        </p:nvCxnSpPr>
        <p:spPr>
          <a:xfrm>
            <a:off x="3614634" y="680197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47" name="Shape 947"/>
          <p:cNvSpPr/>
          <p:nvPr/>
        </p:nvSpPr>
        <p:spPr>
          <a:xfrm>
            <a:off x="4612394" y="488069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799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948" name="Shape 948"/>
          <p:cNvCxnSpPr>
            <a:stCxn id="947" idx="6"/>
          </p:cNvCxnSpPr>
          <p:nvPr/>
        </p:nvCxnSpPr>
        <p:spPr>
          <a:xfrm flipH="1" rot="10800000">
            <a:off x="5194694" y="680369"/>
            <a:ext cx="1931699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49" name="Shape 949"/>
          <p:cNvSpPr/>
          <p:nvPr/>
        </p:nvSpPr>
        <p:spPr>
          <a:xfrm>
            <a:off x="7141138" y="490296"/>
            <a:ext cx="506400" cy="379799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950" name="Shape 950"/>
          <p:cNvCxnSpPr>
            <a:stCxn id="949" idx="6"/>
          </p:cNvCxnSpPr>
          <p:nvPr/>
        </p:nvCxnSpPr>
        <p:spPr>
          <a:xfrm>
            <a:off x="7647538" y="680196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951" name="Shape 951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52" name="Shape 952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953" name="Shape 953"/>
          <p:cNvCxnSpPr>
            <a:endCxn id="945" idx="4"/>
          </p:cNvCxnSpPr>
          <p:nvPr/>
        </p:nvCxnSpPr>
        <p:spPr>
          <a:xfrm rot="10800000">
            <a:off x="3361434" y="870097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54" name="Shape 954"/>
          <p:cNvSpPr/>
          <p:nvPr/>
        </p:nvSpPr>
        <p:spPr>
          <a:xfrm flipH="1">
            <a:off x="3185518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955" name="Shape 955"/>
          <p:cNvSpPr/>
          <p:nvPr/>
        </p:nvSpPr>
        <p:spPr>
          <a:xfrm>
            <a:off x="3526733" y="457681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956" name="Shape 956"/>
          <p:cNvSpPr/>
          <p:nvPr/>
        </p:nvSpPr>
        <p:spPr>
          <a:xfrm>
            <a:off x="5094122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957" name="Shape 9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499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Shape 9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2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Shape 959"/>
          <p:cNvSpPr/>
          <p:nvPr/>
        </p:nvSpPr>
        <p:spPr>
          <a:xfrm>
            <a:off x="5593748" y="2232382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60" name="Shape 9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Shape 961"/>
          <p:cNvSpPr/>
          <p:nvPr/>
        </p:nvSpPr>
        <p:spPr>
          <a:xfrm>
            <a:off x="5573104" y="1862860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962" name="Shape 962"/>
          <p:cNvSpPr/>
          <p:nvPr/>
        </p:nvSpPr>
        <p:spPr>
          <a:xfrm>
            <a:off x="113689" y="26637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963" name="Shape 963"/>
          <p:cNvCxnSpPr/>
          <p:nvPr/>
        </p:nvCxnSpPr>
        <p:spPr>
          <a:xfrm>
            <a:off x="1559768" y="190944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64" name="Shape 964"/>
          <p:cNvSpPr/>
          <p:nvPr/>
        </p:nvSpPr>
        <p:spPr>
          <a:xfrm>
            <a:off x="4337447" y="-18009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965" name="Shape 965"/>
          <p:cNvCxnSpPr/>
          <p:nvPr/>
        </p:nvCxnSpPr>
        <p:spPr>
          <a:xfrm>
            <a:off x="814484" y="1664476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/>
            <a:headEnd len="lg" w="lg" type="triangle"/>
            <a:tailEnd len="med" w="med" type="none"/>
          </a:ln>
        </p:spPr>
      </p:cxnSp>
      <p:sp>
        <p:nvSpPr>
          <p:cNvPr id="942" name="Shape 942"/>
          <p:cNvSpPr/>
          <p:nvPr/>
        </p:nvSpPr>
        <p:spPr>
          <a:xfrm>
            <a:off x="278701" y="563387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966" name="Shape 9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7" y="708130"/>
            <a:ext cx="309562" cy="24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Shape 9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6" y="718926"/>
            <a:ext cx="818600" cy="24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Shape 9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5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Shape 96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1"/>
            <a:ext cx="760166" cy="23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Shape 97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3" y="1371080"/>
            <a:ext cx="818595" cy="243364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Shape 971"/>
          <p:cNvSpPr txBox="1"/>
          <p:nvPr>
            <p:ph idx="1" type="body"/>
          </p:nvPr>
        </p:nvSpPr>
        <p:spPr>
          <a:xfrm>
            <a:off x="517650" y="3744272"/>
            <a:ext cx="8147100" cy="555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These derivatives for each gate will be given.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We can just use them in the chain rule.</a:t>
            </a:r>
          </a:p>
        </p:txBody>
      </p:sp>
      <p:sp>
        <p:nvSpPr>
          <p:cNvPr id="972" name="Shape 972"/>
          <p:cNvSpPr/>
          <p:nvPr/>
        </p:nvSpPr>
        <p:spPr>
          <a:xfrm>
            <a:off x="1860697" y="446040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973" name="Shape 97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94751" y="3182466"/>
            <a:ext cx="2223256" cy="27021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Shape 974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9" name="Shape 979"/>
          <p:cNvCxnSpPr>
            <a:stCxn id="980" idx="3"/>
            <a:endCxn id="981" idx="2"/>
          </p:cNvCxnSpPr>
          <p:nvPr/>
        </p:nvCxnSpPr>
        <p:spPr>
          <a:xfrm flipH="1" rot="10800000">
            <a:off x="821401" y="688187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81" name="Shape 981"/>
          <p:cNvSpPr/>
          <p:nvPr/>
        </p:nvSpPr>
        <p:spPr>
          <a:xfrm>
            <a:off x="1432177" y="514437"/>
            <a:ext cx="506400" cy="347699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982" name="Shape 982"/>
          <p:cNvCxnSpPr>
            <a:stCxn id="981" idx="6"/>
            <a:endCxn id="983" idx="2"/>
          </p:cNvCxnSpPr>
          <p:nvPr/>
        </p:nvCxnSpPr>
        <p:spPr>
          <a:xfrm flipH="1" rot="10800000">
            <a:off x="1938577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83" name="Shape 983"/>
          <p:cNvSpPr/>
          <p:nvPr/>
        </p:nvSpPr>
        <p:spPr>
          <a:xfrm>
            <a:off x="3108234" y="490297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984" name="Shape 984"/>
          <p:cNvCxnSpPr>
            <a:stCxn id="983" idx="6"/>
            <a:endCxn id="985" idx="2"/>
          </p:cNvCxnSpPr>
          <p:nvPr/>
        </p:nvCxnSpPr>
        <p:spPr>
          <a:xfrm>
            <a:off x="3614634" y="680197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85" name="Shape 985"/>
          <p:cNvSpPr/>
          <p:nvPr/>
        </p:nvSpPr>
        <p:spPr>
          <a:xfrm>
            <a:off x="4612394" y="488069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799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986" name="Shape 986"/>
          <p:cNvCxnSpPr>
            <a:stCxn id="985" idx="6"/>
          </p:cNvCxnSpPr>
          <p:nvPr/>
        </p:nvCxnSpPr>
        <p:spPr>
          <a:xfrm flipH="1" rot="10800000">
            <a:off x="5194694" y="680369"/>
            <a:ext cx="1931699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87" name="Shape 987"/>
          <p:cNvSpPr/>
          <p:nvPr/>
        </p:nvSpPr>
        <p:spPr>
          <a:xfrm>
            <a:off x="7141138" y="490296"/>
            <a:ext cx="506400" cy="379799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988" name="Shape 988"/>
          <p:cNvCxnSpPr>
            <a:stCxn id="987" idx="6"/>
          </p:cNvCxnSpPr>
          <p:nvPr/>
        </p:nvCxnSpPr>
        <p:spPr>
          <a:xfrm>
            <a:off x="7647538" y="680196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989" name="Shape 989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90" name="Shape 990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991" name="Shape 991"/>
          <p:cNvCxnSpPr>
            <a:endCxn id="983" idx="4"/>
          </p:cNvCxnSpPr>
          <p:nvPr/>
        </p:nvCxnSpPr>
        <p:spPr>
          <a:xfrm rot="10800000">
            <a:off x="3361434" y="870097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92" name="Shape 992"/>
          <p:cNvSpPr/>
          <p:nvPr/>
        </p:nvSpPr>
        <p:spPr>
          <a:xfrm flipH="1">
            <a:off x="3185518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993" name="Shape 993"/>
          <p:cNvSpPr/>
          <p:nvPr/>
        </p:nvSpPr>
        <p:spPr>
          <a:xfrm>
            <a:off x="3526733" y="457681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994" name="Shape 994"/>
          <p:cNvSpPr/>
          <p:nvPr/>
        </p:nvSpPr>
        <p:spPr>
          <a:xfrm>
            <a:off x="5094122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995" name="Shape 9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499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Shape 9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2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Shape 997"/>
          <p:cNvSpPr/>
          <p:nvPr/>
        </p:nvSpPr>
        <p:spPr>
          <a:xfrm>
            <a:off x="5593748" y="2232382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98" name="Shape 9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Shape 999"/>
          <p:cNvSpPr/>
          <p:nvPr/>
        </p:nvSpPr>
        <p:spPr>
          <a:xfrm>
            <a:off x="403041" y="1849777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000" name="Shape 1000"/>
          <p:cNvSpPr/>
          <p:nvPr/>
        </p:nvSpPr>
        <p:spPr>
          <a:xfrm>
            <a:off x="5573104" y="1862860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001" name="Shape 1001"/>
          <p:cNvSpPr/>
          <p:nvPr/>
        </p:nvSpPr>
        <p:spPr>
          <a:xfrm>
            <a:off x="113689" y="26637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002" name="Shape 1002"/>
          <p:cNvCxnSpPr/>
          <p:nvPr/>
        </p:nvCxnSpPr>
        <p:spPr>
          <a:xfrm>
            <a:off x="1559768" y="190944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03" name="Shape 1003"/>
          <p:cNvSpPr/>
          <p:nvPr/>
        </p:nvSpPr>
        <p:spPr>
          <a:xfrm>
            <a:off x="4337447" y="-18009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004" name="Shape 1004"/>
          <p:cNvCxnSpPr/>
          <p:nvPr/>
        </p:nvCxnSpPr>
        <p:spPr>
          <a:xfrm>
            <a:off x="814484" y="1664476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/>
            <a:headEnd len="lg" w="lg" type="triangle"/>
            <a:tailEnd len="med" w="med" type="none"/>
          </a:ln>
        </p:spPr>
      </p:cxnSp>
      <p:sp>
        <p:nvSpPr>
          <p:cNvPr id="1005" name="Shape 1005"/>
          <p:cNvSpPr/>
          <p:nvPr/>
        </p:nvSpPr>
        <p:spPr>
          <a:xfrm>
            <a:off x="4048491" y="1636519"/>
            <a:ext cx="1476600" cy="241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980" name="Shape 980"/>
          <p:cNvSpPr/>
          <p:nvPr/>
        </p:nvSpPr>
        <p:spPr>
          <a:xfrm>
            <a:off x="278701" y="563387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006" name="Shape 10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7" y="708130"/>
            <a:ext cx="309562" cy="24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Shape 10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6" y="718926"/>
            <a:ext cx="818600" cy="24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Shape 100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5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Shape 10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1"/>
            <a:ext cx="760166" cy="23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Shape 10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3" y="1371080"/>
            <a:ext cx="818595" cy="2433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1" name="Shape 1011"/>
          <p:cNvCxnSpPr>
            <a:stCxn id="1012" idx="3"/>
            <a:endCxn id="998" idx="1"/>
          </p:cNvCxnSpPr>
          <p:nvPr/>
        </p:nvCxnSpPr>
        <p:spPr>
          <a:xfrm>
            <a:off x="2082187" y="2499880"/>
            <a:ext cx="3668700" cy="575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013" name="Shape 1013"/>
          <p:cNvSpPr txBox="1"/>
          <p:nvPr/>
        </p:nvSpPr>
        <p:spPr>
          <a:xfrm>
            <a:off x="3703482" y="2320332"/>
            <a:ext cx="1476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6AA84F"/>
                </a:solidFill>
              </a:rPr>
              <a:t>Given from the pre computed derivative</a:t>
            </a:r>
          </a:p>
        </p:txBody>
      </p:sp>
      <p:sp>
        <p:nvSpPr>
          <p:cNvPr id="1014" name="Shape 1014"/>
          <p:cNvSpPr txBox="1"/>
          <p:nvPr>
            <p:ph idx="1" type="body"/>
          </p:nvPr>
        </p:nvSpPr>
        <p:spPr>
          <a:xfrm>
            <a:off x="3063445" y="3918150"/>
            <a:ext cx="5922000" cy="9294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Just apply them one by one and solve each derivative one by one!</a:t>
            </a:r>
          </a:p>
        </p:txBody>
      </p:sp>
      <p:pic>
        <p:nvPicPr>
          <p:cNvPr id="1015" name="Shape 10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5984" y="2325875"/>
            <a:ext cx="132470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Shape 10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5897" y="2851209"/>
            <a:ext cx="3423548" cy="3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Shape 1017"/>
          <p:cNvSpPr/>
          <p:nvPr/>
        </p:nvSpPr>
        <p:spPr>
          <a:xfrm>
            <a:off x="1860697" y="446040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018" name="Shape 10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94751" y="3182466"/>
            <a:ext cx="2223256" cy="27021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Shape 1019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020" name="Shape 1020"/>
          <p:cNvSpPr txBox="1"/>
          <p:nvPr/>
        </p:nvSpPr>
        <p:spPr>
          <a:xfrm>
            <a:off x="1432550" y="2776600"/>
            <a:ext cx="2448300" cy="56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5" name="Shape 1025"/>
          <p:cNvCxnSpPr>
            <a:stCxn id="1026" idx="3"/>
            <a:endCxn id="1027" idx="2"/>
          </p:cNvCxnSpPr>
          <p:nvPr/>
        </p:nvCxnSpPr>
        <p:spPr>
          <a:xfrm flipH="1" rot="10800000">
            <a:off x="821401" y="688187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27" name="Shape 1027"/>
          <p:cNvSpPr/>
          <p:nvPr/>
        </p:nvSpPr>
        <p:spPr>
          <a:xfrm>
            <a:off x="1432177" y="514437"/>
            <a:ext cx="506400" cy="347699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028" name="Shape 1028"/>
          <p:cNvCxnSpPr>
            <a:stCxn id="1027" idx="6"/>
            <a:endCxn id="1029" idx="2"/>
          </p:cNvCxnSpPr>
          <p:nvPr/>
        </p:nvCxnSpPr>
        <p:spPr>
          <a:xfrm flipH="1" rot="10800000">
            <a:off x="1938577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29" name="Shape 1029"/>
          <p:cNvSpPr/>
          <p:nvPr/>
        </p:nvSpPr>
        <p:spPr>
          <a:xfrm>
            <a:off x="3108234" y="490297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030" name="Shape 1030"/>
          <p:cNvCxnSpPr>
            <a:stCxn id="1029" idx="6"/>
            <a:endCxn id="1031" idx="2"/>
          </p:cNvCxnSpPr>
          <p:nvPr/>
        </p:nvCxnSpPr>
        <p:spPr>
          <a:xfrm>
            <a:off x="3614634" y="680197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31" name="Shape 1031"/>
          <p:cNvSpPr/>
          <p:nvPr/>
        </p:nvSpPr>
        <p:spPr>
          <a:xfrm>
            <a:off x="4612394" y="488069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799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032" name="Shape 1032"/>
          <p:cNvCxnSpPr>
            <a:stCxn id="1031" idx="6"/>
          </p:cNvCxnSpPr>
          <p:nvPr/>
        </p:nvCxnSpPr>
        <p:spPr>
          <a:xfrm flipH="1" rot="10800000">
            <a:off x="5194694" y="680369"/>
            <a:ext cx="1931699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33" name="Shape 1033"/>
          <p:cNvSpPr/>
          <p:nvPr/>
        </p:nvSpPr>
        <p:spPr>
          <a:xfrm>
            <a:off x="7141138" y="490296"/>
            <a:ext cx="506400" cy="379799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034" name="Shape 1034"/>
          <p:cNvCxnSpPr>
            <a:stCxn id="1033" idx="6"/>
          </p:cNvCxnSpPr>
          <p:nvPr/>
        </p:nvCxnSpPr>
        <p:spPr>
          <a:xfrm>
            <a:off x="7647538" y="680196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035" name="Shape 1035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36" name="Shape 1036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037" name="Shape 1037"/>
          <p:cNvCxnSpPr>
            <a:endCxn id="1029" idx="4"/>
          </p:cNvCxnSpPr>
          <p:nvPr/>
        </p:nvCxnSpPr>
        <p:spPr>
          <a:xfrm rot="10800000">
            <a:off x="3361434" y="870097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38" name="Shape 1038"/>
          <p:cNvSpPr/>
          <p:nvPr/>
        </p:nvSpPr>
        <p:spPr>
          <a:xfrm flipH="1">
            <a:off x="3185518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039" name="Shape 1039"/>
          <p:cNvSpPr/>
          <p:nvPr/>
        </p:nvSpPr>
        <p:spPr>
          <a:xfrm>
            <a:off x="3526733" y="457681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040" name="Shape 1040"/>
          <p:cNvSpPr/>
          <p:nvPr/>
        </p:nvSpPr>
        <p:spPr>
          <a:xfrm>
            <a:off x="5094122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041" name="Shape 10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499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Shape 10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2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Shape 1043"/>
          <p:cNvSpPr/>
          <p:nvPr/>
        </p:nvSpPr>
        <p:spPr>
          <a:xfrm>
            <a:off x="5593748" y="2232382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4" name="Shape 10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Shape 1045"/>
          <p:cNvSpPr/>
          <p:nvPr/>
        </p:nvSpPr>
        <p:spPr>
          <a:xfrm>
            <a:off x="403041" y="1849777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046" name="Shape 1046"/>
          <p:cNvSpPr/>
          <p:nvPr/>
        </p:nvSpPr>
        <p:spPr>
          <a:xfrm>
            <a:off x="5573104" y="1862860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047" name="Shape 1047"/>
          <p:cNvSpPr/>
          <p:nvPr/>
        </p:nvSpPr>
        <p:spPr>
          <a:xfrm>
            <a:off x="113689" y="26637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048" name="Shape 1048"/>
          <p:cNvCxnSpPr/>
          <p:nvPr/>
        </p:nvCxnSpPr>
        <p:spPr>
          <a:xfrm>
            <a:off x="1559768" y="190944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49" name="Shape 1049"/>
          <p:cNvSpPr/>
          <p:nvPr/>
        </p:nvSpPr>
        <p:spPr>
          <a:xfrm>
            <a:off x="4337447" y="-18009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050" name="Shape 1050"/>
          <p:cNvCxnSpPr/>
          <p:nvPr/>
        </p:nvCxnSpPr>
        <p:spPr>
          <a:xfrm>
            <a:off x="814484" y="1664476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/>
            <a:headEnd len="lg" w="lg" type="triangle"/>
            <a:tailEnd len="med" w="med" type="none"/>
          </a:ln>
        </p:spPr>
      </p:cxnSp>
      <p:sp>
        <p:nvSpPr>
          <p:cNvPr id="1051" name="Shape 1051"/>
          <p:cNvSpPr/>
          <p:nvPr/>
        </p:nvSpPr>
        <p:spPr>
          <a:xfrm>
            <a:off x="4048491" y="1636519"/>
            <a:ext cx="1476600" cy="241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026" name="Shape 1026"/>
          <p:cNvSpPr/>
          <p:nvPr/>
        </p:nvSpPr>
        <p:spPr>
          <a:xfrm>
            <a:off x="278701" y="563387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052" name="Shape 10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7" y="708130"/>
            <a:ext cx="309562" cy="24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Shape 10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6" y="718926"/>
            <a:ext cx="818600" cy="24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Shape 10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5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Shape 105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1"/>
            <a:ext cx="760166" cy="23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Shape 105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3" y="1371080"/>
            <a:ext cx="818595" cy="2433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7" name="Shape 1057"/>
          <p:cNvCxnSpPr>
            <a:stCxn id="1058" idx="3"/>
            <a:endCxn id="1044" idx="1"/>
          </p:cNvCxnSpPr>
          <p:nvPr/>
        </p:nvCxnSpPr>
        <p:spPr>
          <a:xfrm>
            <a:off x="2082187" y="2499880"/>
            <a:ext cx="3668700" cy="575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059" name="Shape 1059"/>
          <p:cNvSpPr txBox="1"/>
          <p:nvPr/>
        </p:nvSpPr>
        <p:spPr>
          <a:xfrm>
            <a:off x="3703482" y="2320332"/>
            <a:ext cx="1476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6AA84F"/>
                </a:solidFill>
              </a:rPr>
              <a:t>Given from the pre computed derivative</a:t>
            </a:r>
          </a:p>
        </p:txBody>
      </p:sp>
      <p:sp>
        <p:nvSpPr>
          <p:cNvPr id="1060" name="Shape 1060"/>
          <p:cNvSpPr txBox="1"/>
          <p:nvPr>
            <p:ph idx="1" type="body"/>
          </p:nvPr>
        </p:nvSpPr>
        <p:spPr>
          <a:xfrm>
            <a:off x="3063445" y="3918150"/>
            <a:ext cx="5922000" cy="9294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Just apply them one by one and solve each derivative one by one!</a:t>
            </a:r>
          </a:p>
        </p:txBody>
      </p:sp>
      <p:cxnSp>
        <p:nvCxnSpPr>
          <p:cNvPr id="1061" name="Shape 1061"/>
          <p:cNvCxnSpPr/>
          <p:nvPr/>
        </p:nvCxnSpPr>
        <p:spPr>
          <a:xfrm>
            <a:off x="4026226" y="3163560"/>
            <a:ext cx="1759200" cy="172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062" name="Shape 1062"/>
          <p:cNvSpPr txBox="1"/>
          <p:nvPr/>
        </p:nvSpPr>
        <p:spPr>
          <a:xfrm>
            <a:off x="4957769" y="3319259"/>
            <a:ext cx="582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6AA84F"/>
                </a:solidFill>
              </a:rPr>
              <a:t>Given </a:t>
            </a:r>
          </a:p>
        </p:txBody>
      </p:sp>
      <p:pic>
        <p:nvPicPr>
          <p:cNvPr id="1063" name="Shape 106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5984" y="2325875"/>
            <a:ext cx="132470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Shape 106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5897" y="2851209"/>
            <a:ext cx="3423548" cy="3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Shape 1065"/>
          <p:cNvSpPr/>
          <p:nvPr/>
        </p:nvSpPr>
        <p:spPr>
          <a:xfrm>
            <a:off x="1860697" y="446040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066" name="Shape 106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94751" y="3182466"/>
            <a:ext cx="2223256" cy="27021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Shape 1067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2" name="Shape 1072"/>
          <p:cNvCxnSpPr>
            <a:stCxn id="1073" idx="3"/>
            <a:endCxn id="1074" idx="2"/>
          </p:cNvCxnSpPr>
          <p:nvPr/>
        </p:nvCxnSpPr>
        <p:spPr>
          <a:xfrm flipH="1" rot="10800000">
            <a:off x="821401" y="688187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74" name="Shape 1074"/>
          <p:cNvSpPr/>
          <p:nvPr/>
        </p:nvSpPr>
        <p:spPr>
          <a:xfrm>
            <a:off x="1432177" y="514437"/>
            <a:ext cx="506400" cy="347699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075" name="Shape 1075"/>
          <p:cNvCxnSpPr>
            <a:stCxn id="1074" idx="6"/>
            <a:endCxn id="1076" idx="2"/>
          </p:cNvCxnSpPr>
          <p:nvPr/>
        </p:nvCxnSpPr>
        <p:spPr>
          <a:xfrm flipH="1" rot="10800000">
            <a:off x="1938577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76" name="Shape 1076"/>
          <p:cNvSpPr/>
          <p:nvPr/>
        </p:nvSpPr>
        <p:spPr>
          <a:xfrm>
            <a:off x="3108234" y="490297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077" name="Shape 1077"/>
          <p:cNvCxnSpPr>
            <a:stCxn id="1076" idx="6"/>
            <a:endCxn id="1078" idx="2"/>
          </p:cNvCxnSpPr>
          <p:nvPr/>
        </p:nvCxnSpPr>
        <p:spPr>
          <a:xfrm>
            <a:off x="3614634" y="680197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78" name="Shape 1078"/>
          <p:cNvSpPr/>
          <p:nvPr/>
        </p:nvSpPr>
        <p:spPr>
          <a:xfrm>
            <a:off x="4612394" y="488069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799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079" name="Shape 1079"/>
          <p:cNvCxnSpPr>
            <a:stCxn id="1078" idx="6"/>
          </p:cNvCxnSpPr>
          <p:nvPr/>
        </p:nvCxnSpPr>
        <p:spPr>
          <a:xfrm flipH="1" rot="10800000">
            <a:off x="5194694" y="680369"/>
            <a:ext cx="1931699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80" name="Shape 1080"/>
          <p:cNvSpPr/>
          <p:nvPr/>
        </p:nvSpPr>
        <p:spPr>
          <a:xfrm>
            <a:off x="7141138" y="490296"/>
            <a:ext cx="506400" cy="379799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081" name="Shape 1081"/>
          <p:cNvCxnSpPr>
            <a:stCxn id="1080" idx="6"/>
          </p:cNvCxnSpPr>
          <p:nvPr/>
        </p:nvCxnSpPr>
        <p:spPr>
          <a:xfrm>
            <a:off x="7647538" y="680196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082" name="Shape 1082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83" name="Shape 1083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084" name="Shape 1084"/>
          <p:cNvCxnSpPr>
            <a:endCxn id="1076" idx="4"/>
          </p:cNvCxnSpPr>
          <p:nvPr/>
        </p:nvCxnSpPr>
        <p:spPr>
          <a:xfrm rot="10800000">
            <a:off x="3361434" y="870097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85" name="Shape 1085"/>
          <p:cNvSpPr/>
          <p:nvPr/>
        </p:nvSpPr>
        <p:spPr>
          <a:xfrm flipH="1">
            <a:off x="3185518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086" name="Shape 1086"/>
          <p:cNvSpPr/>
          <p:nvPr/>
        </p:nvSpPr>
        <p:spPr>
          <a:xfrm>
            <a:off x="3526733" y="457681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087" name="Shape 1087"/>
          <p:cNvSpPr/>
          <p:nvPr/>
        </p:nvSpPr>
        <p:spPr>
          <a:xfrm>
            <a:off x="5094122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088" name="Shape 10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499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Shape 10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2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Shape 1090"/>
          <p:cNvSpPr/>
          <p:nvPr/>
        </p:nvSpPr>
        <p:spPr>
          <a:xfrm>
            <a:off x="5593748" y="2232382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91" name="Shape 10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Shape 1092"/>
          <p:cNvSpPr/>
          <p:nvPr/>
        </p:nvSpPr>
        <p:spPr>
          <a:xfrm>
            <a:off x="403041" y="1849777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093" name="Shape 1093"/>
          <p:cNvSpPr/>
          <p:nvPr/>
        </p:nvSpPr>
        <p:spPr>
          <a:xfrm>
            <a:off x="5573104" y="1862860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094" name="Shape 1094"/>
          <p:cNvSpPr/>
          <p:nvPr/>
        </p:nvSpPr>
        <p:spPr>
          <a:xfrm>
            <a:off x="113689" y="26637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095" name="Shape 1095"/>
          <p:cNvCxnSpPr/>
          <p:nvPr/>
        </p:nvCxnSpPr>
        <p:spPr>
          <a:xfrm>
            <a:off x="1559768" y="190944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96" name="Shape 1096"/>
          <p:cNvSpPr/>
          <p:nvPr/>
        </p:nvSpPr>
        <p:spPr>
          <a:xfrm>
            <a:off x="4337447" y="-18009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097" name="Shape 1097"/>
          <p:cNvCxnSpPr/>
          <p:nvPr/>
        </p:nvCxnSpPr>
        <p:spPr>
          <a:xfrm>
            <a:off x="814484" y="1664476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/>
            <a:headEnd len="lg" w="lg" type="triangle"/>
            <a:tailEnd len="med" w="med" type="none"/>
          </a:ln>
        </p:spPr>
      </p:cxnSp>
      <p:sp>
        <p:nvSpPr>
          <p:cNvPr id="1098" name="Shape 1098"/>
          <p:cNvSpPr/>
          <p:nvPr/>
        </p:nvSpPr>
        <p:spPr>
          <a:xfrm>
            <a:off x="4048491" y="1636519"/>
            <a:ext cx="1476600" cy="241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073" name="Shape 1073"/>
          <p:cNvSpPr/>
          <p:nvPr/>
        </p:nvSpPr>
        <p:spPr>
          <a:xfrm>
            <a:off x="278701" y="563387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099" name="Shape 10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7" y="708130"/>
            <a:ext cx="309562" cy="24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Shape 11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6" y="718926"/>
            <a:ext cx="818600" cy="24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Shape 110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5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Shape 110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1"/>
            <a:ext cx="760166" cy="23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Shape 110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3" y="1371080"/>
            <a:ext cx="818595" cy="2433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4" name="Shape 1104"/>
          <p:cNvCxnSpPr>
            <a:stCxn id="1105" idx="3"/>
            <a:endCxn id="1091" idx="1"/>
          </p:cNvCxnSpPr>
          <p:nvPr/>
        </p:nvCxnSpPr>
        <p:spPr>
          <a:xfrm>
            <a:off x="2082187" y="2499880"/>
            <a:ext cx="3668700" cy="575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106" name="Shape 1106"/>
          <p:cNvSpPr txBox="1"/>
          <p:nvPr/>
        </p:nvSpPr>
        <p:spPr>
          <a:xfrm>
            <a:off x="3703482" y="2320332"/>
            <a:ext cx="1476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6AA84F"/>
                </a:solidFill>
              </a:rPr>
              <a:t>Given from the pre computed derivative</a:t>
            </a:r>
          </a:p>
        </p:txBody>
      </p:sp>
      <p:sp>
        <p:nvSpPr>
          <p:cNvPr id="1107" name="Shape 1107"/>
          <p:cNvSpPr txBox="1"/>
          <p:nvPr>
            <p:ph idx="1" type="body"/>
          </p:nvPr>
        </p:nvSpPr>
        <p:spPr>
          <a:xfrm>
            <a:off x="3063445" y="3918150"/>
            <a:ext cx="5922000" cy="9294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Just apply them one by one and solve each derivative one by one!</a:t>
            </a:r>
          </a:p>
        </p:txBody>
      </p:sp>
      <p:cxnSp>
        <p:nvCxnSpPr>
          <p:cNvPr id="1108" name="Shape 1108"/>
          <p:cNvCxnSpPr/>
          <p:nvPr/>
        </p:nvCxnSpPr>
        <p:spPr>
          <a:xfrm>
            <a:off x="4026226" y="3163560"/>
            <a:ext cx="1759200" cy="172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109" name="Shape 1109"/>
          <p:cNvSpPr txBox="1"/>
          <p:nvPr/>
        </p:nvSpPr>
        <p:spPr>
          <a:xfrm>
            <a:off x="4957769" y="3319259"/>
            <a:ext cx="582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6AA84F"/>
                </a:solidFill>
              </a:rPr>
              <a:t>Given </a:t>
            </a:r>
          </a:p>
        </p:txBody>
      </p:sp>
      <p:pic>
        <p:nvPicPr>
          <p:cNvPr id="1110" name="Shape 111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5984" y="2325875"/>
            <a:ext cx="132470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Shape 111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Shape 111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Shape 111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32277" y="4574496"/>
            <a:ext cx="272764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Shape 111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5897" y="2851209"/>
            <a:ext cx="3423548" cy="3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Shape 1115"/>
          <p:cNvSpPr/>
          <p:nvPr/>
        </p:nvSpPr>
        <p:spPr>
          <a:xfrm>
            <a:off x="1860697" y="446040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116" name="Shape 111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94751" y="3182466"/>
            <a:ext cx="2223256" cy="270210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Shape 1117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2" name="Shape 1122"/>
          <p:cNvCxnSpPr>
            <a:stCxn id="1123" idx="3"/>
            <a:endCxn id="1124" idx="2"/>
          </p:cNvCxnSpPr>
          <p:nvPr/>
        </p:nvCxnSpPr>
        <p:spPr>
          <a:xfrm flipH="1" rot="10800000">
            <a:off x="821401" y="688187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24" name="Shape 1124"/>
          <p:cNvSpPr/>
          <p:nvPr/>
        </p:nvSpPr>
        <p:spPr>
          <a:xfrm>
            <a:off x="1432177" y="514437"/>
            <a:ext cx="506400" cy="347699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125" name="Shape 1125"/>
          <p:cNvCxnSpPr>
            <a:stCxn id="1124" idx="6"/>
            <a:endCxn id="1126" idx="2"/>
          </p:cNvCxnSpPr>
          <p:nvPr/>
        </p:nvCxnSpPr>
        <p:spPr>
          <a:xfrm flipH="1" rot="10800000">
            <a:off x="1938577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26" name="Shape 1126"/>
          <p:cNvSpPr/>
          <p:nvPr/>
        </p:nvSpPr>
        <p:spPr>
          <a:xfrm>
            <a:off x="3108234" y="490297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127" name="Shape 1127"/>
          <p:cNvCxnSpPr>
            <a:stCxn id="1126" idx="6"/>
            <a:endCxn id="1128" idx="2"/>
          </p:cNvCxnSpPr>
          <p:nvPr/>
        </p:nvCxnSpPr>
        <p:spPr>
          <a:xfrm>
            <a:off x="3614634" y="680197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28" name="Shape 1128"/>
          <p:cNvSpPr/>
          <p:nvPr/>
        </p:nvSpPr>
        <p:spPr>
          <a:xfrm>
            <a:off x="4612394" y="488069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799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129" name="Shape 1129"/>
          <p:cNvCxnSpPr>
            <a:stCxn id="1128" idx="6"/>
          </p:cNvCxnSpPr>
          <p:nvPr/>
        </p:nvCxnSpPr>
        <p:spPr>
          <a:xfrm flipH="1" rot="10800000">
            <a:off x="5194694" y="680369"/>
            <a:ext cx="1931699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30" name="Shape 1130"/>
          <p:cNvSpPr/>
          <p:nvPr/>
        </p:nvSpPr>
        <p:spPr>
          <a:xfrm>
            <a:off x="7141138" y="490296"/>
            <a:ext cx="506400" cy="379799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131" name="Shape 1131"/>
          <p:cNvCxnSpPr>
            <a:stCxn id="1130" idx="6"/>
          </p:cNvCxnSpPr>
          <p:nvPr/>
        </p:nvCxnSpPr>
        <p:spPr>
          <a:xfrm>
            <a:off x="7647538" y="680196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132" name="Shape 1132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33" name="Shape 1133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134" name="Shape 1134"/>
          <p:cNvCxnSpPr>
            <a:endCxn id="1126" idx="4"/>
          </p:cNvCxnSpPr>
          <p:nvPr/>
        </p:nvCxnSpPr>
        <p:spPr>
          <a:xfrm rot="10800000">
            <a:off x="3361434" y="870097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35" name="Shape 1135"/>
          <p:cNvSpPr/>
          <p:nvPr/>
        </p:nvSpPr>
        <p:spPr>
          <a:xfrm flipH="1">
            <a:off x="3185518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136" name="Shape 1136"/>
          <p:cNvSpPr/>
          <p:nvPr/>
        </p:nvSpPr>
        <p:spPr>
          <a:xfrm>
            <a:off x="3526733" y="457681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137" name="Shape 1137"/>
          <p:cNvSpPr/>
          <p:nvPr/>
        </p:nvSpPr>
        <p:spPr>
          <a:xfrm>
            <a:off x="5094122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138" name="Shape 11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499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Shape 11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2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Shape 1140"/>
          <p:cNvSpPr/>
          <p:nvPr/>
        </p:nvSpPr>
        <p:spPr>
          <a:xfrm>
            <a:off x="5593748" y="2232382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41" name="Shape 11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Shape 11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85444" y="3215293"/>
            <a:ext cx="2637000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Shape 1143"/>
          <p:cNvSpPr/>
          <p:nvPr/>
        </p:nvSpPr>
        <p:spPr>
          <a:xfrm>
            <a:off x="403041" y="1849777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144" name="Shape 1144"/>
          <p:cNvSpPr/>
          <p:nvPr/>
        </p:nvSpPr>
        <p:spPr>
          <a:xfrm>
            <a:off x="5573104" y="1862860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145" name="Shape 1145"/>
          <p:cNvSpPr/>
          <p:nvPr/>
        </p:nvSpPr>
        <p:spPr>
          <a:xfrm>
            <a:off x="113689" y="26637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146" name="Shape 1146"/>
          <p:cNvCxnSpPr/>
          <p:nvPr/>
        </p:nvCxnSpPr>
        <p:spPr>
          <a:xfrm>
            <a:off x="1559768" y="190944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47" name="Shape 1147"/>
          <p:cNvSpPr/>
          <p:nvPr/>
        </p:nvSpPr>
        <p:spPr>
          <a:xfrm>
            <a:off x="4337447" y="-18009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148" name="Shape 1148"/>
          <p:cNvCxnSpPr/>
          <p:nvPr/>
        </p:nvCxnSpPr>
        <p:spPr>
          <a:xfrm>
            <a:off x="814484" y="1664476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/>
            <a:headEnd len="lg" w="lg" type="triangle"/>
            <a:tailEnd len="med" w="med" type="none"/>
          </a:ln>
        </p:spPr>
      </p:cxnSp>
      <p:sp>
        <p:nvSpPr>
          <p:cNvPr id="1149" name="Shape 1149"/>
          <p:cNvSpPr/>
          <p:nvPr/>
        </p:nvSpPr>
        <p:spPr>
          <a:xfrm>
            <a:off x="4048491" y="1636519"/>
            <a:ext cx="1476600" cy="241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123" name="Shape 1123"/>
          <p:cNvSpPr/>
          <p:nvPr/>
        </p:nvSpPr>
        <p:spPr>
          <a:xfrm>
            <a:off x="278701" y="563387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150" name="Shape 11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7797" y="708130"/>
            <a:ext cx="309562" cy="24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Shape 11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1716" y="718926"/>
            <a:ext cx="818600" cy="24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Shape 11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01041" y="1364739"/>
            <a:ext cx="760165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Shape 115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90160" y="703001"/>
            <a:ext cx="760166" cy="23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Shape 115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3763" y="1371080"/>
            <a:ext cx="818595" cy="243364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Shape 1155"/>
          <p:cNvSpPr txBox="1"/>
          <p:nvPr>
            <p:ph idx="1" type="body"/>
          </p:nvPr>
        </p:nvSpPr>
        <p:spPr>
          <a:xfrm>
            <a:off x="5538322" y="1871991"/>
            <a:ext cx="3311700" cy="17436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58925" lIns="58925" rIns="58925" tIns="589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100"/>
              <a:t>Matrix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1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100"/>
          </a:p>
        </p:txBody>
      </p:sp>
      <p:pic>
        <p:nvPicPr>
          <p:cNvPr id="1156" name="Shape 115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5984" y="2325875"/>
            <a:ext cx="132470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Shape 115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Shape 115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Shape 115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5897" y="2851209"/>
            <a:ext cx="3423548" cy="3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Shape 1160"/>
          <p:cNvSpPr/>
          <p:nvPr/>
        </p:nvSpPr>
        <p:spPr>
          <a:xfrm>
            <a:off x="1860697" y="446040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161" name="Shape 116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593750" y="2725525"/>
            <a:ext cx="3234300" cy="3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Shape 116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13664" y="4588800"/>
            <a:ext cx="3138780" cy="391710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Shape 1163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164" name="Shape 1164"/>
          <p:cNvSpPr txBox="1"/>
          <p:nvPr/>
        </p:nvSpPr>
        <p:spPr>
          <a:xfrm>
            <a:off x="4390325" y="4538362"/>
            <a:ext cx="80691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For Matrix: </a:t>
            </a:r>
            <a:r>
              <a:rPr lang="en"/>
              <a:t>http://cs231n.github.io/optimization-2/#staged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9" name="Shape 1169"/>
          <p:cNvCxnSpPr>
            <a:stCxn id="1170" idx="3"/>
            <a:endCxn id="1171" idx="2"/>
          </p:cNvCxnSpPr>
          <p:nvPr/>
        </p:nvCxnSpPr>
        <p:spPr>
          <a:xfrm flipH="1" rot="10800000">
            <a:off x="821401" y="688187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71" name="Shape 1171"/>
          <p:cNvSpPr/>
          <p:nvPr/>
        </p:nvSpPr>
        <p:spPr>
          <a:xfrm>
            <a:off x="1432177" y="514437"/>
            <a:ext cx="506400" cy="347699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172" name="Shape 1172"/>
          <p:cNvCxnSpPr>
            <a:stCxn id="1171" idx="6"/>
            <a:endCxn id="1173" idx="2"/>
          </p:cNvCxnSpPr>
          <p:nvPr/>
        </p:nvCxnSpPr>
        <p:spPr>
          <a:xfrm flipH="1" rot="10800000">
            <a:off x="1938577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73" name="Shape 1173"/>
          <p:cNvSpPr/>
          <p:nvPr/>
        </p:nvSpPr>
        <p:spPr>
          <a:xfrm>
            <a:off x="3108234" y="490297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174" name="Shape 1174"/>
          <p:cNvCxnSpPr>
            <a:stCxn id="1173" idx="6"/>
            <a:endCxn id="1175" idx="2"/>
          </p:cNvCxnSpPr>
          <p:nvPr/>
        </p:nvCxnSpPr>
        <p:spPr>
          <a:xfrm>
            <a:off x="3614634" y="680197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75" name="Shape 1175"/>
          <p:cNvSpPr/>
          <p:nvPr/>
        </p:nvSpPr>
        <p:spPr>
          <a:xfrm>
            <a:off x="4612394" y="488069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799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176" name="Shape 1176"/>
          <p:cNvCxnSpPr>
            <a:stCxn id="1175" idx="6"/>
          </p:cNvCxnSpPr>
          <p:nvPr/>
        </p:nvCxnSpPr>
        <p:spPr>
          <a:xfrm flipH="1" rot="10800000">
            <a:off x="5194694" y="680369"/>
            <a:ext cx="1931699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77" name="Shape 1177"/>
          <p:cNvSpPr/>
          <p:nvPr/>
        </p:nvSpPr>
        <p:spPr>
          <a:xfrm>
            <a:off x="7141138" y="490296"/>
            <a:ext cx="506400" cy="379799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178" name="Shape 1178"/>
          <p:cNvCxnSpPr>
            <a:stCxn id="1177" idx="6"/>
          </p:cNvCxnSpPr>
          <p:nvPr/>
        </p:nvCxnSpPr>
        <p:spPr>
          <a:xfrm>
            <a:off x="7647538" y="680196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179" name="Shape 1179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80" name="Shape 1180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181" name="Shape 1181"/>
          <p:cNvCxnSpPr>
            <a:endCxn id="1173" idx="4"/>
          </p:cNvCxnSpPr>
          <p:nvPr/>
        </p:nvCxnSpPr>
        <p:spPr>
          <a:xfrm rot="10800000">
            <a:off x="3361434" y="870097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82" name="Shape 1182"/>
          <p:cNvSpPr/>
          <p:nvPr/>
        </p:nvSpPr>
        <p:spPr>
          <a:xfrm flipH="1">
            <a:off x="3185518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183" name="Shape 1183"/>
          <p:cNvSpPr/>
          <p:nvPr/>
        </p:nvSpPr>
        <p:spPr>
          <a:xfrm>
            <a:off x="3526733" y="457681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184" name="Shape 1184"/>
          <p:cNvSpPr/>
          <p:nvPr/>
        </p:nvSpPr>
        <p:spPr>
          <a:xfrm>
            <a:off x="5094122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185" name="Shape 11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499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Shape 11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2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Shape 1187"/>
          <p:cNvSpPr/>
          <p:nvPr/>
        </p:nvSpPr>
        <p:spPr>
          <a:xfrm>
            <a:off x="5593748" y="2232382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8" name="Shape 11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Shape 118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85444" y="3215293"/>
            <a:ext cx="2637000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Shape 1190"/>
          <p:cNvSpPr/>
          <p:nvPr/>
        </p:nvSpPr>
        <p:spPr>
          <a:xfrm>
            <a:off x="403041" y="1849777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191" name="Shape 1191"/>
          <p:cNvSpPr/>
          <p:nvPr/>
        </p:nvSpPr>
        <p:spPr>
          <a:xfrm>
            <a:off x="5573104" y="1862860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192" name="Shape 1192"/>
          <p:cNvSpPr/>
          <p:nvPr/>
        </p:nvSpPr>
        <p:spPr>
          <a:xfrm>
            <a:off x="5652859" y="4011259"/>
            <a:ext cx="3234300" cy="10689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3" name="Shape 1193"/>
          <p:cNvSpPr/>
          <p:nvPr/>
        </p:nvSpPr>
        <p:spPr>
          <a:xfrm>
            <a:off x="5630901" y="3672917"/>
            <a:ext cx="3278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b="0" i="0" lang="en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</a:p>
        </p:txBody>
      </p:sp>
      <p:sp>
        <p:nvSpPr>
          <p:cNvPr id="1194" name="Shape 1194"/>
          <p:cNvSpPr/>
          <p:nvPr/>
        </p:nvSpPr>
        <p:spPr>
          <a:xfrm>
            <a:off x="113689" y="26637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195" name="Shape 1195"/>
          <p:cNvCxnSpPr/>
          <p:nvPr/>
        </p:nvCxnSpPr>
        <p:spPr>
          <a:xfrm>
            <a:off x="1559768" y="190944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96" name="Shape 1196"/>
          <p:cNvSpPr/>
          <p:nvPr/>
        </p:nvSpPr>
        <p:spPr>
          <a:xfrm>
            <a:off x="4337447" y="-18009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197" name="Shape 1197"/>
          <p:cNvCxnSpPr/>
          <p:nvPr/>
        </p:nvCxnSpPr>
        <p:spPr>
          <a:xfrm>
            <a:off x="814484" y="1664476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/>
            <a:headEnd len="lg" w="lg" type="triangle"/>
            <a:tailEnd len="med" w="med" type="none"/>
          </a:ln>
        </p:spPr>
      </p:cxnSp>
      <p:sp>
        <p:nvSpPr>
          <p:cNvPr id="1198" name="Shape 1198"/>
          <p:cNvSpPr/>
          <p:nvPr/>
        </p:nvSpPr>
        <p:spPr>
          <a:xfrm>
            <a:off x="4048491" y="1636519"/>
            <a:ext cx="1476600" cy="241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170" name="Shape 1170"/>
          <p:cNvSpPr/>
          <p:nvPr/>
        </p:nvSpPr>
        <p:spPr>
          <a:xfrm>
            <a:off x="278701" y="563387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199" name="Shape 11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7797" y="708130"/>
            <a:ext cx="309562" cy="24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Shape 12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1716" y="718926"/>
            <a:ext cx="818600" cy="24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Shape 120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01041" y="1364739"/>
            <a:ext cx="760165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Shape 120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90160" y="703001"/>
            <a:ext cx="760166" cy="23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Shape 120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3763" y="1371080"/>
            <a:ext cx="818595" cy="243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Shape 120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52869" y="4153847"/>
            <a:ext cx="1002530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Shape 120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68538" y="4626241"/>
            <a:ext cx="898657" cy="3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Shape 1206"/>
          <p:cNvSpPr txBox="1"/>
          <p:nvPr>
            <p:ph idx="1" type="body"/>
          </p:nvPr>
        </p:nvSpPr>
        <p:spPr>
          <a:xfrm>
            <a:off x="5538322" y="1871991"/>
            <a:ext cx="3311700" cy="17436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58925" lIns="58925" rIns="58925" tIns="589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100"/>
              <a:t>Matrix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1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100"/>
          </a:p>
        </p:txBody>
      </p:sp>
      <p:pic>
        <p:nvPicPr>
          <p:cNvPr id="1207" name="Shape 120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5984" y="2325875"/>
            <a:ext cx="132470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Shape 120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Shape 120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Shape 121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95897" y="2851209"/>
            <a:ext cx="3423548" cy="3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Shape 1211"/>
          <p:cNvSpPr/>
          <p:nvPr/>
        </p:nvSpPr>
        <p:spPr>
          <a:xfrm>
            <a:off x="1860697" y="446040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212" name="Shape 121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593750" y="2725525"/>
            <a:ext cx="3234300" cy="3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Shape 121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13664" y="4588800"/>
            <a:ext cx="3138780" cy="391710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Shape 1214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9" name="Shape 1219"/>
          <p:cNvCxnSpPr>
            <a:stCxn id="1220" idx="3"/>
            <a:endCxn id="1221" idx="2"/>
          </p:cNvCxnSpPr>
          <p:nvPr/>
        </p:nvCxnSpPr>
        <p:spPr>
          <a:xfrm flipH="1" rot="10800000">
            <a:off x="821401" y="688187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21" name="Shape 1221"/>
          <p:cNvSpPr/>
          <p:nvPr/>
        </p:nvSpPr>
        <p:spPr>
          <a:xfrm>
            <a:off x="1432177" y="514437"/>
            <a:ext cx="506400" cy="347699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222" name="Shape 1222"/>
          <p:cNvCxnSpPr>
            <a:stCxn id="1221" idx="6"/>
            <a:endCxn id="1223" idx="2"/>
          </p:cNvCxnSpPr>
          <p:nvPr/>
        </p:nvCxnSpPr>
        <p:spPr>
          <a:xfrm flipH="1" rot="10800000">
            <a:off x="1938577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23" name="Shape 1223"/>
          <p:cNvSpPr/>
          <p:nvPr/>
        </p:nvSpPr>
        <p:spPr>
          <a:xfrm>
            <a:off x="3108234" y="490297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224" name="Shape 1224"/>
          <p:cNvCxnSpPr>
            <a:stCxn id="1223" idx="6"/>
            <a:endCxn id="1225" idx="2"/>
          </p:cNvCxnSpPr>
          <p:nvPr/>
        </p:nvCxnSpPr>
        <p:spPr>
          <a:xfrm>
            <a:off x="3614634" y="680197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25" name="Shape 1225"/>
          <p:cNvSpPr/>
          <p:nvPr/>
        </p:nvSpPr>
        <p:spPr>
          <a:xfrm>
            <a:off x="4612394" y="488069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799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226" name="Shape 1226"/>
          <p:cNvCxnSpPr>
            <a:stCxn id="1225" idx="6"/>
          </p:cNvCxnSpPr>
          <p:nvPr/>
        </p:nvCxnSpPr>
        <p:spPr>
          <a:xfrm flipH="1" rot="10800000">
            <a:off x="5194694" y="680369"/>
            <a:ext cx="1931699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27" name="Shape 1227"/>
          <p:cNvSpPr/>
          <p:nvPr/>
        </p:nvSpPr>
        <p:spPr>
          <a:xfrm>
            <a:off x="7141138" y="490296"/>
            <a:ext cx="506400" cy="379799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228" name="Shape 1228"/>
          <p:cNvCxnSpPr>
            <a:stCxn id="1227" idx="6"/>
          </p:cNvCxnSpPr>
          <p:nvPr/>
        </p:nvCxnSpPr>
        <p:spPr>
          <a:xfrm>
            <a:off x="7647538" y="680196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229" name="Shape 1229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30" name="Shape 1230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231" name="Shape 1231"/>
          <p:cNvCxnSpPr>
            <a:endCxn id="1223" idx="4"/>
          </p:cNvCxnSpPr>
          <p:nvPr/>
        </p:nvCxnSpPr>
        <p:spPr>
          <a:xfrm rot="10800000">
            <a:off x="3361434" y="870097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32" name="Shape 1232"/>
          <p:cNvSpPr/>
          <p:nvPr/>
        </p:nvSpPr>
        <p:spPr>
          <a:xfrm flipH="1">
            <a:off x="3185518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233" name="Shape 1233"/>
          <p:cNvSpPr/>
          <p:nvPr/>
        </p:nvSpPr>
        <p:spPr>
          <a:xfrm>
            <a:off x="3526733" y="457681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234" name="Shape 1234"/>
          <p:cNvSpPr/>
          <p:nvPr/>
        </p:nvSpPr>
        <p:spPr>
          <a:xfrm>
            <a:off x="5094122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235" name="Shape 12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499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Shape 12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2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Shape 1237"/>
          <p:cNvSpPr/>
          <p:nvPr/>
        </p:nvSpPr>
        <p:spPr>
          <a:xfrm>
            <a:off x="5593748" y="2232382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38" name="Shape 12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Shape 12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85444" y="3215293"/>
            <a:ext cx="2637000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Shape 1240"/>
          <p:cNvSpPr/>
          <p:nvPr/>
        </p:nvSpPr>
        <p:spPr>
          <a:xfrm>
            <a:off x="403041" y="1849777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241" name="Shape 1241"/>
          <p:cNvSpPr/>
          <p:nvPr/>
        </p:nvSpPr>
        <p:spPr>
          <a:xfrm>
            <a:off x="5573104" y="1862860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242" name="Shape 1242"/>
          <p:cNvSpPr/>
          <p:nvPr/>
        </p:nvSpPr>
        <p:spPr>
          <a:xfrm>
            <a:off x="5652859" y="4011259"/>
            <a:ext cx="3234300" cy="10689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3" name="Shape 1243"/>
          <p:cNvSpPr/>
          <p:nvPr/>
        </p:nvSpPr>
        <p:spPr>
          <a:xfrm>
            <a:off x="5630901" y="3672917"/>
            <a:ext cx="3278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b="0" i="0" lang="en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</a:p>
        </p:txBody>
      </p:sp>
      <p:sp>
        <p:nvSpPr>
          <p:cNvPr id="1244" name="Shape 1244"/>
          <p:cNvSpPr/>
          <p:nvPr/>
        </p:nvSpPr>
        <p:spPr>
          <a:xfrm>
            <a:off x="113689" y="26637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245" name="Shape 1245"/>
          <p:cNvCxnSpPr/>
          <p:nvPr/>
        </p:nvCxnSpPr>
        <p:spPr>
          <a:xfrm>
            <a:off x="1559768" y="190944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46" name="Shape 1246"/>
          <p:cNvSpPr/>
          <p:nvPr/>
        </p:nvSpPr>
        <p:spPr>
          <a:xfrm>
            <a:off x="4337447" y="-18009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247" name="Shape 1247"/>
          <p:cNvCxnSpPr/>
          <p:nvPr/>
        </p:nvCxnSpPr>
        <p:spPr>
          <a:xfrm>
            <a:off x="814484" y="1664476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/>
            <a:headEnd len="lg" w="lg" type="triangle"/>
            <a:tailEnd len="med" w="med" type="none"/>
          </a:ln>
        </p:spPr>
      </p:cxnSp>
      <p:sp>
        <p:nvSpPr>
          <p:cNvPr id="1248" name="Shape 1248"/>
          <p:cNvSpPr/>
          <p:nvPr/>
        </p:nvSpPr>
        <p:spPr>
          <a:xfrm>
            <a:off x="4048491" y="1636519"/>
            <a:ext cx="1476600" cy="241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220" name="Shape 1220"/>
          <p:cNvSpPr/>
          <p:nvPr/>
        </p:nvSpPr>
        <p:spPr>
          <a:xfrm>
            <a:off x="278701" y="563387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249" name="Shape 12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7797" y="708130"/>
            <a:ext cx="309562" cy="24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Shape 12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1716" y="718926"/>
            <a:ext cx="818600" cy="24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Shape 12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01041" y="1364739"/>
            <a:ext cx="760165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Shape 12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90160" y="703001"/>
            <a:ext cx="760166" cy="23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Shape 125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3763" y="1371080"/>
            <a:ext cx="818595" cy="243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Shape 125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52869" y="4153847"/>
            <a:ext cx="1002530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Shape 125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68538" y="4626241"/>
            <a:ext cx="898657" cy="3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Shape 1256"/>
          <p:cNvSpPr txBox="1"/>
          <p:nvPr>
            <p:ph idx="1" type="body"/>
          </p:nvPr>
        </p:nvSpPr>
        <p:spPr>
          <a:xfrm>
            <a:off x="5538322" y="1871991"/>
            <a:ext cx="3311700" cy="17436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58925" lIns="58925" rIns="58925" tIns="589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100"/>
              <a:t>Done! Let’s update our network using derivatives!</a:t>
            </a:r>
          </a:p>
        </p:txBody>
      </p:sp>
      <p:pic>
        <p:nvPicPr>
          <p:cNvPr id="1257" name="Shape 125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5984" y="2325875"/>
            <a:ext cx="132470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Shape 125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Shape 125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Shape 126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95897" y="2851209"/>
            <a:ext cx="3423548" cy="3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Shape 1261"/>
          <p:cNvSpPr/>
          <p:nvPr/>
        </p:nvSpPr>
        <p:spPr>
          <a:xfrm>
            <a:off x="1860697" y="446040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262" name="Shape 126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13664" y="4588800"/>
            <a:ext cx="3138780" cy="391710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Shape 1263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8" name="Shape 1268"/>
          <p:cNvCxnSpPr>
            <a:stCxn id="1269" idx="3"/>
            <a:endCxn id="1270" idx="2"/>
          </p:cNvCxnSpPr>
          <p:nvPr/>
        </p:nvCxnSpPr>
        <p:spPr>
          <a:xfrm flipH="1" rot="10800000">
            <a:off x="821401" y="688187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70" name="Shape 1270"/>
          <p:cNvSpPr/>
          <p:nvPr/>
        </p:nvSpPr>
        <p:spPr>
          <a:xfrm>
            <a:off x="1432177" y="514437"/>
            <a:ext cx="506400" cy="347699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271" name="Shape 1271"/>
          <p:cNvCxnSpPr>
            <a:stCxn id="1270" idx="6"/>
            <a:endCxn id="1272" idx="2"/>
          </p:cNvCxnSpPr>
          <p:nvPr/>
        </p:nvCxnSpPr>
        <p:spPr>
          <a:xfrm flipH="1" rot="10800000">
            <a:off x="1938577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72" name="Shape 1272"/>
          <p:cNvSpPr/>
          <p:nvPr/>
        </p:nvSpPr>
        <p:spPr>
          <a:xfrm>
            <a:off x="3108234" y="490297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273" name="Shape 1273"/>
          <p:cNvCxnSpPr>
            <a:stCxn id="1272" idx="6"/>
            <a:endCxn id="1274" idx="2"/>
          </p:cNvCxnSpPr>
          <p:nvPr/>
        </p:nvCxnSpPr>
        <p:spPr>
          <a:xfrm>
            <a:off x="3614634" y="680197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74" name="Shape 1274"/>
          <p:cNvSpPr/>
          <p:nvPr/>
        </p:nvSpPr>
        <p:spPr>
          <a:xfrm>
            <a:off x="4612394" y="488069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799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275" name="Shape 1275"/>
          <p:cNvCxnSpPr>
            <a:stCxn id="1274" idx="6"/>
          </p:cNvCxnSpPr>
          <p:nvPr/>
        </p:nvCxnSpPr>
        <p:spPr>
          <a:xfrm flipH="1" rot="10800000">
            <a:off x="5194694" y="680369"/>
            <a:ext cx="1931699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76" name="Shape 1276"/>
          <p:cNvSpPr/>
          <p:nvPr/>
        </p:nvSpPr>
        <p:spPr>
          <a:xfrm>
            <a:off x="7141138" y="490296"/>
            <a:ext cx="506400" cy="379799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277" name="Shape 1277"/>
          <p:cNvCxnSpPr>
            <a:stCxn id="1276" idx="6"/>
          </p:cNvCxnSpPr>
          <p:nvPr/>
        </p:nvCxnSpPr>
        <p:spPr>
          <a:xfrm>
            <a:off x="7647538" y="680196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278" name="Shape 1278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79" name="Shape 1279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280" name="Shape 1280"/>
          <p:cNvCxnSpPr>
            <a:endCxn id="1272" idx="4"/>
          </p:cNvCxnSpPr>
          <p:nvPr/>
        </p:nvCxnSpPr>
        <p:spPr>
          <a:xfrm rot="10800000">
            <a:off x="3361434" y="870097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81" name="Shape 1281"/>
          <p:cNvSpPr/>
          <p:nvPr/>
        </p:nvSpPr>
        <p:spPr>
          <a:xfrm flipH="1">
            <a:off x="3185518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282" name="Shape 1282"/>
          <p:cNvSpPr/>
          <p:nvPr/>
        </p:nvSpPr>
        <p:spPr>
          <a:xfrm>
            <a:off x="3526733" y="457681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283" name="Shape 1283"/>
          <p:cNvSpPr/>
          <p:nvPr/>
        </p:nvSpPr>
        <p:spPr>
          <a:xfrm>
            <a:off x="5094122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284" name="Shape 1284"/>
          <p:cNvSpPr/>
          <p:nvPr/>
        </p:nvSpPr>
        <p:spPr>
          <a:xfrm>
            <a:off x="403041" y="1849777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285" name="Shape 1285"/>
          <p:cNvSpPr/>
          <p:nvPr/>
        </p:nvSpPr>
        <p:spPr>
          <a:xfrm>
            <a:off x="113689" y="26637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286" name="Shape 1286"/>
          <p:cNvCxnSpPr/>
          <p:nvPr/>
        </p:nvCxnSpPr>
        <p:spPr>
          <a:xfrm>
            <a:off x="1559768" y="190944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87" name="Shape 1287"/>
          <p:cNvSpPr/>
          <p:nvPr/>
        </p:nvSpPr>
        <p:spPr>
          <a:xfrm>
            <a:off x="4337447" y="-18009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288" name="Shape 1288"/>
          <p:cNvCxnSpPr/>
          <p:nvPr/>
        </p:nvCxnSpPr>
        <p:spPr>
          <a:xfrm>
            <a:off x="814484" y="1664476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/>
            <a:headEnd len="lg" w="lg" type="triangle"/>
            <a:tailEnd len="med" w="med" type="none"/>
          </a:ln>
        </p:spPr>
      </p:cxnSp>
      <p:sp>
        <p:nvSpPr>
          <p:cNvPr id="1289" name="Shape 1289"/>
          <p:cNvSpPr/>
          <p:nvPr/>
        </p:nvSpPr>
        <p:spPr>
          <a:xfrm>
            <a:off x="4048491" y="1636519"/>
            <a:ext cx="1476600" cy="241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269" name="Shape 1269"/>
          <p:cNvSpPr/>
          <p:nvPr/>
        </p:nvSpPr>
        <p:spPr>
          <a:xfrm>
            <a:off x="278701" y="563387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290" name="Shape 12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7" y="708130"/>
            <a:ext cx="309562" cy="24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Shape 12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6" y="718926"/>
            <a:ext cx="818600" cy="24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Shape 12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5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Shape 12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1"/>
            <a:ext cx="760166" cy="23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Shape 12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3" y="1371080"/>
            <a:ext cx="818595" cy="243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Shape 129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984" y="2325875"/>
            <a:ext cx="132470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Shape 129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Shape 129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Shape 129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5897" y="2851209"/>
            <a:ext cx="3423548" cy="3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Shape 1299"/>
          <p:cNvSpPr/>
          <p:nvPr/>
        </p:nvSpPr>
        <p:spPr>
          <a:xfrm>
            <a:off x="1860697" y="446040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300" name="Shape 130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3664" y="4588800"/>
            <a:ext cx="3138780" cy="391710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Shape 1301"/>
          <p:cNvSpPr txBox="1"/>
          <p:nvPr/>
        </p:nvSpPr>
        <p:spPr>
          <a:xfrm>
            <a:off x="4006200" y="2706625"/>
            <a:ext cx="5083800" cy="2379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t)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sigma prime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0.01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tf.reduce_sum(d_b))]</a:t>
            </a:r>
          </a:p>
        </p:txBody>
      </p:sp>
      <p:pic>
        <p:nvPicPr>
          <p:cNvPr id="1302" name="Shape 130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679850" y="1853075"/>
            <a:ext cx="3582000" cy="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Shape 130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25474" y="2284427"/>
            <a:ext cx="2861345" cy="3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Shape 1304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5705400" y="58100"/>
            <a:ext cx="3438600" cy="25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>
                <a:solidFill>
                  <a:srgbClr val="FF0000"/>
                </a:solidFill>
              </a:rPr>
              <a:t>But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>
                <a:solidFill>
                  <a:srgbClr val="FF0000"/>
                </a:solidFill>
              </a:rPr>
              <a:t>it doesn’t work!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x="0" y="0"/>
            <a:ext cx="7091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6942775" y="2465225"/>
            <a:ext cx="1558800" cy="2495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[[ 0.5]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[ 0.5]]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Accuracy:  0.5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5023250" y="4945075"/>
            <a:ext cx="45882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" sz="900"/>
              <a:t>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9" name="Shape 1309"/>
          <p:cNvCxnSpPr>
            <a:stCxn id="1310" idx="3"/>
            <a:endCxn id="1311" idx="2"/>
          </p:cNvCxnSpPr>
          <p:nvPr/>
        </p:nvCxnSpPr>
        <p:spPr>
          <a:xfrm flipH="1" rot="10800000">
            <a:off x="821401" y="688187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11" name="Shape 1311"/>
          <p:cNvSpPr/>
          <p:nvPr/>
        </p:nvSpPr>
        <p:spPr>
          <a:xfrm>
            <a:off x="1432177" y="514437"/>
            <a:ext cx="506400" cy="347699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312" name="Shape 1312"/>
          <p:cNvCxnSpPr>
            <a:stCxn id="1311" idx="6"/>
            <a:endCxn id="1313" idx="2"/>
          </p:cNvCxnSpPr>
          <p:nvPr/>
        </p:nvCxnSpPr>
        <p:spPr>
          <a:xfrm flipH="1" rot="10800000">
            <a:off x="1938577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13" name="Shape 1313"/>
          <p:cNvSpPr/>
          <p:nvPr/>
        </p:nvSpPr>
        <p:spPr>
          <a:xfrm>
            <a:off x="3108234" y="490297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314" name="Shape 1314"/>
          <p:cNvCxnSpPr>
            <a:stCxn id="1313" idx="6"/>
            <a:endCxn id="1315" idx="2"/>
          </p:cNvCxnSpPr>
          <p:nvPr/>
        </p:nvCxnSpPr>
        <p:spPr>
          <a:xfrm>
            <a:off x="3614634" y="680197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15" name="Shape 1315"/>
          <p:cNvSpPr/>
          <p:nvPr/>
        </p:nvSpPr>
        <p:spPr>
          <a:xfrm>
            <a:off x="4612394" y="488069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799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316" name="Shape 1316"/>
          <p:cNvCxnSpPr>
            <a:stCxn id="1315" idx="6"/>
          </p:cNvCxnSpPr>
          <p:nvPr/>
        </p:nvCxnSpPr>
        <p:spPr>
          <a:xfrm flipH="1" rot="10800000">
            <a:off x="5194694" y="680369"/>
            <a:ext cx="1931699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17" name="Shape 1317"/>
          <p:cNvSpPr/>
          <p:nvPr/>
        </p:nvSpPr>
        <p:spPr>
          <a:xfrm>
            <a:off x="7141138" y="490296"/>
            <a:ext cx="506400" cy="379799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318" name="Shape 1318"/>
          <p:cNvCxnSpPr>
            <a:stCxn id="1317" idx="6"/>
          </p:cNvCxnSpPr>
          <p:nvPr/>
        </p:nvCxnSpPr>
        <p:spPr>
          <a:xfrm>
            <a:off x="7647538" y="680196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319" name="Shape 1319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20" name="Shape 1320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321" name="Shape 1321"/>
          <p:cNvCxnSpPr>
            <a:endCxn id="1313" idx="4"/>
          </p:cNvCxnSpPr>
          <p:nvPr/>
        </p:nvCxnSpPr>
        <p:spPr>
          <a:xfrm rot="10800000">
            <a:off x="3361434" y="870097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22" name="Shape 1322"/>
          <p:cNvSpPr/>
          <p:nvPr/>
        </p:nvSpPr>
        <p:spPr>
          <a:xfrm flipH="1">
            <a:off x="3185518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323" name="Shape 1323"/>
          <p:cNvSpPr/>
          <p:nvPr/>
        </p:nvSpPr>
        <p:spPr>
          <a:xfrm>
            <a:off x="3526733" y="457681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324" name="Shape 1324"/>
          <p:cNvSpPr/>
          <p:nvPr/>
        </p:nvSpPr>
        <p:spPr>
          <a:xfrm>
            <a:off x="5094122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325" name="Shape 1325"/>
          <p:cNvSpPr/>
          <p:nvPr/>
        </p:nvSpPr>
        <p:spPr>
          <a:xfrm>
            <a:off x="403041" y="1849777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326" name="Shape 1326"/>
          <p:cNvSpPr/>
          <p:nvPr/>
        </p:nvSpPr>
        <p:spPr>
          <a:xfrm>
            <a:off x="113689" y="26637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327" name="Shape 1327"/>
          <p:cNvCxnSpPr/>
          <p:nvPr/>
        </p:nvCxnSpPr>
        <p:spPr>
          <a:xfrm>
            <a:off x="1559768" y="190944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28" name="Shape 1328"/>
          <p:cNvSpPr/>
          <p:nvPr/>
        </p:nvSpPr>
        <p:spPr>
          <a:xfrm>
            <a:off x="4337447" y="-18009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329" name="Shape 1329"/>
          <p:cNvCxnSpPr/>
          <p:nvPr/>
        </p:nvCxnSpPr>
        <p:spPr>
          <a:xfrm>
            <a:off x="814484" y="1664476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/>
            <a:headEnd len="lg" w="lg" type="triangle"/>
            <a:tailEnd len="med" w="med" type="none"/>
          </a:ln>
        </p:spPr>
      </p:cxnSp>
      <p:sp>
        <p:nvSpPr>
          <p:cNvPr id="1330" name="Shape 1330"/>
          <p:cNvSpPr/>
          <p:nvPr/>
        </p:nvSpPr>
        <p:spPr>
          <a:xfrm>
            <a:off x="4048491" y="1636519"/>
            <a:ext cx="1476600" cy="241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78701" y="563387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331" name="Shape 13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7" y="708130"/>
            <a:ext cx="309562" cy="24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Shape 13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6" y="718926"/>
            <a:ext cx="818600" cy="24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Shape 13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5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Shape 13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1"/>
            <a:ext cx="760166" cy="23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Shape 13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3" y="1371080"/>
            <a:ext cx="818595" cy="243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Shape 13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984" y="2325875"/>
            <a:ext cx="132470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Shape 13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Shape 13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Shape 133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5897" y="2851209"/>
            <a:ext cx="3423548" cy="3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Shape 1340"/>
          <p:cNvSpPr/>
          <p:nvPr/>
        </p:nvSpPr>
        <p:spPr>
          <a:xfrm>
            <a:off x="1860697" y="446040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341" name="Shape 13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3664" y="4588800"/>
            <a:ext cx="3138780" cy="391710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Shape 1342"/>
          <p:cNvSpPr txBox="1"/>
          <p:nvPr/>
        </p:nvSpPr>
        <p:spPr>
          <a:xfrm>
            <a:off x="4006200" y="2706625"/>
            <a:ext cx="5083800" cy="2379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sigma prime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d_b)]</a:t>
            </a:r>
          </a:p>
        </p:txBody>
      </p:sp>
      <p:pic>
        <p:nvPicPr>
          <p:cNvPr id="1343" name="Shape 134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679850" y="1853075"/>
            <a:ext cx="3582000" cy="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Shape 134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25474" y="2284427"/>
            <a:ext cx="2861345" cy="3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Shape 1345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0" name="Shape 1350"/>
          <p:cNvCxnSpPr>
            <a:stCxn id="1351" idx="3"/>
            <a:endCxn id="1352" idx="2"/>
          </p:cNvCxnSpPr>
          <p:nvPr/>
        </p:nvCxnSpPr>
        <p:spPr>
          <a:xfrm flipH="1" rot="10800000">
            <a:off x="821401" y="688187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52" name="Shape 1352"/>
          <p:cNvSpPr/>
          <p:nvPr/>
        </p:nvSpPr>
        <p:spPr>
          <a:xfrm>
            <a:off x="1432177" y="514437"/>
            <a:ext cx="506400" cy="347699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353" name="Shape 1353"/>
          <p:cNvCxnSpPr>
            <a:stCxn id="1352" idx="6"/>
            <a:endCxn id="1354" idx="2"/>
          </p:cNvCxnSpPr>
          <p:nvPr/>
        </p:nvCxnSpPr>
        <p:spPr>
          <a:xfrm flipH="1" rot="10800000">
            <a:off x="1938577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54" name="Shape 1354"/>
          <p:cNvSpPr/>
          <p:nvPr/>
        </p:nvSpPr>
        <p:spPr>
          <a:xfrm>
            <a:off x="3108234" y="490297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355" name="Shape 1355"/>
          <p:cNvCxnSpPr>
            <a:stCxn id="1354" idx="6"/>
            <a:endCxn id="1356" idx="2"/>
          </p:cNvCxnSpPr>
          <p:nvPr/>
        </p:nvCxnSpPr>
        <p:spPr>
          <a:xfrm>
            <a:off x="3614634" y="680197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56" name="Shape 1356"/>
          <p:cNvSpPr/>
          <p:nvPr/>
        </p:nvSpPr>
        <p:spPr>
          <a:xfrm>
            <a:off x="4612394" y="488069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799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357" name="Shape 1357"/>
          <p:cNvCxnSpPr>
            <a:stCxn id="1356" idx="6"/>
          </p:cNvCxnSpPr>
          <p:nvPr/>
        </p:nvCxnSpPr>
        <p:spPr>
          <a:xfrm flipH="1" rot="10800000">
            <a:off x="5194694" y="680369"/>
            <a:ext cx="1931699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58" name="Shape 1358"/>
          <p:cNvSpPr/>
          <p:nvPr/>
        </p:nvSpPr>
        <p:spPr>
          <a:xfrm>
            <a:off x="7141138" y="490296"/>
            <a:ext cx="506400" cy="379799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359" name="Shape 1359"/>
          <p:cNvCxnSpPr>
            <a:stCxn id="1358" idx="6"/>
          </p:cNvCxnSpPr>
          <p:nvPr/>
        </p:nvCxnSpPr>
        <p:spPr>
          <a:xfrm>
            <a:off x="7647538" y="680196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360" name="Shape 1360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61" name="Shape 1361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362" name="Shape 1362"/>
          <p:cNvCxnSpPr>
            <a:endCxn id="1354" idx="4"/>
          </p:cNvCxnSpPr>
          <p:nvPr/>
        </p:nvCxnSpPr>
        <p:spPr>
          <a:xfrm rot="10800000">
            <a:off x="3361434" y="870097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63" name="Shape 1363"/>
          <p:cNvSpPr/>
          <p:nvPr/>
        </p:nvSpPr>
        <p:spPr>
          <a:xfrm flipH="1">
            <a:off x="3185518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364" name="Shape 1364"/>
          <p:cNvSpPr/>
          <p:nvPr/>
        </p:nvSpPr>
        <p:spPr>
          <a:xfrm>
            <a:off x="3526733" y="457681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365" name="Shape 1365"/>
          <p:cNvSpPr/>
          <p:nvPr/>
        </p:nvSpPr>
        <p:spPr>
          <a:xfrm>
            <a:off x="5094122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366" name="Shape 1366"/>
          <p:cNvSpPr/>
          <p:nvPr/>
        </p:nvSpPr>
        <p:spPr>
          <a:xfrm>
            <a:off x="403041" y="1849777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367" name="Shape 1367"/>
          <p:cNvSpPr/>
          <p:nvPr/>
        </p:nvSpPr>
        <p:spPr>
          <a:xfrm>
            <a:off x="113689" y="26637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368" name="Shape 1368"/>
          <p:cNvCxnSpPr/>
          <p:nvPr/>
        </p:nvCxnSpPr>
        <p:spPr>
          <a:xfrm>
            <a:off x="1559768" y="190944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69" name="Shape 1369"/>
          <p:cNvSpPr/>
          <p:nvPr/>
        </p:nvSpPr>
        <p:spPr>
          <a:xfrm>
            <a:off x="4337447" y="-18009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370" name="Shape 1370"/>
          <p:cNvCxnSpPr/>
          <p:nvPr/>
        </p:nvCxnSpPr>
        <p:spPr>
          <a:xfrm>
            <a:off x="814484" y="1664476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/>
            <a:headEnd len="lg" w="lg" type="triangle"/>
            <a:tailEnd len="med" w="med" type="none"/>
          </a:ln>
        </p:spPr>
      </p:cxnSp>
      <p:sp>
        <p:nvSpPr>
          <p:cNvPr id="1371" name="Shape 1371"/>
          <p:cNvSpPr/>
          <p:nvPr/>
        </p:nvSpPr>
        <p:spPr>
          <a:xfrm>
            <a:off x="4048491" y="1636519"/>
            <a:ext cx="1476600" cy="241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351" name="Shape 1351"/>
          <p:cNvSpPr/>
          <p:nvPr/>
        </p:nvSpPr>
        <p:spPr>
          <a:xfrm>
            <a:off x="278701" y="563387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372" name="Shape 13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7" y="708130"/>
            <a:ext cx="309562" cy="24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Shape 13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6" y="718926"/>
            <a:ext cx="818600" cy="24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Shape 13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5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Shape 13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1"/>
            <a:ext cx="760166" cy="23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Shape 13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3" y="1371080"/>
            <a:ext cx="818595" cy="243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Shape 137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984" y="2325875"/>
            <a:ext cx="132470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Shape 137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Shape 137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Shape 138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5897" y="2851209"/>
            <a:ext cx="3423548" cy="3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Shape 1381"/>
          <p:cNvSpPr/>
          <p:nvPr/>
        </p:nvSpPr>
        <p:spPr>
          <a:xfrm>
            <a:off x="1860697" y="446040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382" name="Shape 138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3664" y="4588800"/>
            <a:ext cx="3138780" cy="391710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Shape 1383"/>
          <p:cNvSpPr txBox="1"/>
          <p:nvPr/>
        </p:nvSpPr>
        <p:spPr>
          <a:xfrm>
            <a:off x="4006200" y="2706625"/>
            <a:ext cx="5083800" cy="2379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sigma prime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tf.assign(W, W - learning_rate * d_W / N), # sample size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tf.assign(b, b - learning_rate * tf.reduce_mean(d_b))]</a:t>
            </a:r>
          </a:p>
        </p:txBody>
      </p:sp>
      <p:pic>
        <p:nvPicPr>
          <p:cNvPr id="1384" name="Shape 138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679850" y="1853075"/>
            <a:ext cx="3582000" cy="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Shape 138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25474" y="2284427"/>
            <a:ext cx="2861345" cy="3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Shape 1386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Shape 139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Exercise</a:t>
            </a:r>
            <a:r>
              <a:rPr lang="en"/>
              <a:t> </a:t>
            </a:r>
          </a:p>
        </p:txBody>
      </p:sp>
      <p:sp>
        <p:nvSpPr>
          <p:cNvPr id="1392" name="Shape 1392"/>
          <p:cNvSpPr txBox="1"/>
          <p:nvPr>
            <p:ph idx="1" type="body"/>
          </p:nvPr>
        </p:nvSpPr>
        <p:spPr>
          <a:xfrm>
            <a:off x="180199" y="1460000"/>
            <a:ext cx="8909700" cy="3013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See more backprop code samples at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https://github.com/hunkim/DeepLearningZeroToAll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https://github.com/hunkim/DeepLearningZeroToAll/blob/master/lab-09-7-sigmoid_back_prop.py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Solve XOR using NN backprop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Shape 3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5744" y="560817"/>
            <a:ext cx="3307500" cy="14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Neural Net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163400" y="1105800"/>
            <a:ext cx="80553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5023250" y="4945075"/>
            <a:ext cx="45882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https://github.com/hunkim/DeepLearningZeroToAll/blob/master/lab-09-1-xor.py</a:t>
            </a:r>
            <a:r>
              <a:rPr lang="en" sz="900"/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hape 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5744" y="560817"/>
            <a:ext cx="3307500" cy="14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Shape 37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Neural Net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163400" y="1105800"/>
            <a:ext cx="80553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163400" y="2576800"/>
            <a:ext cx="8055300" cy="22725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4900550" y="4865425"/>
            <a:ext cx="4675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https://github.com/hunkim/DeepLearningZeroToAll/blob/master/lab-09-2-xor-nn.py</a:t>
            </a:r>
            <a:r>
              <a:rPr lang="en" sz="900"/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